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1" autoAdjust="0"/>
  </p:normalViewPr>
  <p:slideViewPr>
    <p:cSldViewPr>
      <p:cViewPr>
        <p:scale>
          <a:sx n="109" d="100"/>
          <a:sy n="109" d="100"/>
        </p:scale>
        <p:origin x="-7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Опыт работы </a:t>
            </a:r>
            <a:r>
              <a:rPr lang="ru-RU" smtClean="0"/>
              <a:t>отдела абонемента </a:t>
            </a:r>
            <a:r>
              <a:rPr lang="ru-RU" dirty="0" smtClean="0"/>
              <a:t>Ярославской областной универсальной научной библиотеки имени Н.А. Некрасова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Интерактивные формы занятий для молодежи</a:t>
            </a:r>
            <a:endParaRPr lang="ru-RU" dirty="0"/>
          </a:p>
        </p:txBody>
      </p:sp>
      <p:pic>
        <p:nvPicPr>
          <p:cNvPr id="1026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537321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Заведующий отделом абонемента ЯОУНБ имени Н.А. Некрасова</a:t>
            </a:r>
          </a:p>
          <a:p>
            <a:r>
              <a:rPr lang="ru-RU" dirty="0" smtClean="0"/>
              <a:t>Савинова Елена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1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Литературные </a:t>
            </a:r>
            <a:r>
              <a:rPr lang="ru-RU" i="1" dirty="0" err="1" smtClean="0"/>
              <a:t>квизы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/>
              <a:t>Квиз</a:t>
            </a:r>
            <a:r>
              <a:rPr lang="ru-RU" dirty="0"/>
              <a:t> </a:t>
            </a:r>
            <a:r>
              <a:rPr lang="ru-RU" i="1" dirty="0"/>
              <a:t>(англ. </a:t>
            </a:r>
            <a:r>
              <a:rPr lang="ru-RU" i="1" dirty="0" err="1"/>
              <a:t>quiz</a:t>
            </a:r>
            <a:r>
              <a:rPr lang="ru-RU" i="1" dirty="0"/>
              <a:t> – «викторина», «тест») </a:t>
            </a:r>
          </a:p>
          <a:p>
            <a:r>
              <a:rPr lang="ru-RU" dirty="0"/>
              <a:t>– это интеллектуальная игра, в которой участники за ограниченный промежуток времени отвечают на вопросы из разных областей знаний. </a:t>
            </a:r>
          </a:p>
          <a:p>
            <a:endParaRPr lang="ru-RU" dirty="0"/>
          </a:p>
        </p:txBody>
      </p:sp>
      <p:pic>
        <p:nvPicPr>
          <p:cNvPr id="10242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192.168.0.254\fotoarhiv-3\ФОТОАРХИВ-3\2023\Неделя русского языка - 2023\Квиз для студентов\IMG_6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319464" cy="28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9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Этапы подготовки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(определение целевой аудитории)</a:t>
            </a:r>
          </a:p>
          <a:p>
            <a:endParaRPr lang="ru-RU" dirty="0"/>
          </a:p>
          <a:p>
            <a:r>
              <a:rPr lang="ru-RU" dirty="0"/>
              <a:t>определение темы </a:t>
            </a:r>
            <a:r>
              <a:rPr lang="ru-RU" dirty="0" err="1"/>
              <a:t>квиза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составление вопросов, написание сценария</a:t>
            </a:r>
          </a:p>
          <a:p>
            <a:endParaRPr lang="ru-RU" dirty="0"/>
          </a:p>
          <a:p>
            <a:r>
              <a:rPr lang="ru-RU" dirty="0"/>
              <a:t>создание презентации</a:t>
            </a:r>
          </a:p>
          <a:p>
            <a:endParaRPr lang="ru-RU" dirty="0"/>
          </a:p>
          <a:p>
            <a:r>
              <a:rPr lang="ru-RU" dirty="0"/>
              <a:t>подготовка бланков для ответов, подарков победителям</a:t>
            </a:r>
          </a:p>
          <a:p>
            <a:endParaRPr lang="ru-RU" dirty="0"/>
          </a:p>
          <a:p>
            <a:r>
              <a:rPr lang="ru-RU" dirty="0"/>
              <a:t>проведение репетиции</a:t>
            </a:r>
          </a:p>
          <a:p>
            <a:endParaRPr lang="ru-RU" dirty="0"/>
          </a:p>
          <a:p>
            <a:r>
              <a:rPr lang="ru-RU" dirty="0"/>
              <a:t>(размещение информации о </a:t>
            </a:r>
            <a:r>
              <a:rPr lang="ru-RU" dirty="0" err="1"/>
              <a:t>квизе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dirty="0"/>
              <a:t>подготовка помещения к игре, проверка оборудования</a:t>
            </a:r>
          </a:p>
          <a:p>
            <a:endParaRPr lang="ru-RU" dirty="0"/>
          </a:p>
        </p:txBody>
      </p:sp>
      <p:pic>
        <p:nvPicPr>
          <p:cNvPr id="11266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56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Наши варианты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«Игра в классику»</a:t>
            </a:r>
          </a:p>
          <a:p>
            <a:r>
              <a:rPr lang="ru-RU" dirty="0" smtClean="0"/>
              <a:t>Кино-книга</a:t>
            </a:r>
          </a:p>
          <a:p>
            <a:r>
              <a:rPr lang="ru-RU" dirty="0" smtClean="0"/>
              <a:t>Пушкин </a:t>
            </a:r>
          </a:p>
          <a:p>
            <a:r>
              <a:rPr lang="ru-RU" dirty="0" smtClean="0"/>
              <a:t>Русская литература</a:t>
            </a:r>
          </a:p>
          <a:p>
            <a:r>
              <a:rPr lang="ru-RU" dirty="0" smtClean="0"/>
              <a:t>Современная литература</a:t>
            </a:r>
          </a:p>
          <a:p>
            <a:r>
              <a:rPr lang="ru-RU" dirty="0" smtClean="0"/>
              <a:t>Янг </a:t>
            </a:r>
            <a:r>
              <a:rPr lang="ru-RU" dirty="0" err="1" smtClean="0"/>
              <a:t>эдалт</a:t>
            </a:r>
            <a:endParaRPr lang="ru-RU" dirty="0" smtClean="0"/>
          </a:p>
          <a:p>
            <a:r>
              <a:rPr lang="ru-RU" dirty="0" smtClean="0"/>
              <a:t>Повседневная жизнь автора</a:t>
            </a:r>
          </a:p>
          <a:p>
            <a:r>
              <a:rPr lang="ru-RU" dirty="0" smtClean="0"/>
              <a:t>Все тайное становится явным</a:t>
            </a:r>
            <a:endParaRPr lang="ru-RU" dirty="0"/>
          </a:p>
        </p:txBody>
      </p:sp>
      <p:pic>
        <p:nvPicPr>
          <p:cNvPr id="12290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0349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80" y="1412776"/>
            <a:ext cx="312034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6993"/>
            <a:ext cx="268864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2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Проведение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Ведущий приветствует участников, объясняет правила игры</a:t>
            </a:r>
          </a:p>
          <a:p>
            <a:r>
              <a:rPr lang="ru-RU" dirty="0"/>
              <a:t>Участникам выдаются бланки для заполнения ответов</a:t>
            </a:r>
          </a:p>
          <a:p>
            <a:r>
              <a:rPr lang="ru-RU" dirty="0"/>
              <a:t>Вопросы транслируются на экране, ведущий также их зачитывает</a:t>
            </a:r>
          </a:p>
          <a:p>
            <a:r>
              <a:rPr lang="ru-RU" dirty="0"/>
              <a:t>Игра длится 45-60 минут </a:t>
            </a:r>
          </a:p>
          <a:p>
            <a:r>
              <a:rPr lang="ru-RU" dirty="0"/>
              <a:t>Игра проводиться в несколько раундов (не менее 5), не менее 5 вопросов в каждом</a:t>
            </a:r>
          </a:p>
          <a:p>
            <a:r>
              <a:rPr lang="ru-RU" dirty="0"/>
              <a:t>Каждый раунд посвящен определенной теме</a:t>
            </a:r>
          </a:p>
          <a:p>
            <a:r>
              <a:rPr lang="ru-RU" dirty="0"/>
              <a:t>На обдумывание ответа дается 1 минута </a:t>
            </a:r>
          </a:p>
          <a:p>
            <a:r>
              <a:rPr lang="ru-RU" dirty="0"/>
              <a:t>Поиск ответа осуществляется путем устного совещания внутри команды</a:t>
            </a:r>
          </a:p>
          <a:p>
            <a:r>
              <a:rPr lang="ru-RU" dirty="0"/>
              <a:t>Озвучивание правильных ответов проходит после каждого раунда</a:t>
            </a:r>
          </a:p>
          <a:p>
            <a:r>
              <a:rPr lang="ru-RU" dirty="0"/>
              <a:t>Интересные ответы ведущий комментирует, дает дополнительную информацию</a:t>
            </a:r>
          </a:p>
          <a:p>
            <a:r>
              <a:rPr lang="ru-RU" dirty="0"/>
              <a:t>Подсчет очков проходит после каждого раунда / после третьего и последнего раундов</a:t>
            </a:r>
          </a:p>
          <a:p>
            <a:r>
              <a:rPr lang="ru-RU" dirty="0"/>
              <a:t>Ведущий подводит итоги, награждает победителей</a:t>
            </a:r>
          </a:p>
          <a:p>
            <a:endParaRPr lang="ru-RU" dirty="0"/>
          </a:p>
        </p:txBody>
      </p:sp>
      <p:pic>
        <p:nvPicPr>
          <p:cNvPr id="13314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Рекомендации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Слишком простые или сложные вопросы не смогут привлечь внимание </a:t>
            </a:r>
            <a:r>
              <a:rPr lang="ru-RU" sz="1800" dirty="0" smtClean="0"/>
              <a:t>игроков</a:t>
            </a:r>
            <a:endParaRPr lang="ru-RU" sz="1800" dirty="0"/>
          </a:p>
          <a:p>
            <a:r>
              <a:rPr lang="ru-RU" sz="1800" dirty="0"/>
              <a:t>Сложность вопросов может быть одинаковой по ходу игры, или </a:t>
            </a:r>
            <a:r>
              <a:rPr lang="ru-RU" sz="1800" dirty="0" smtClean="0"/>
              <a:t>меняться</a:t>
            </a:r>
            <a:endParaRPr lang="ru-RU" sz="1800" dirty="0"/>
          </a:p>
          <a:p>
            <a:r>
              <a:rPr lang="ru-RU" sz="1800" dirty="0"/>
              <a:t>Вопросы могут быть: </a:t>
            </a:r>
          </a:p>
          <a:p>
            <a:r>
              <a:rPr lang="ru-RU" sz="1800" dirty="0"/>
              <a:t>на имеющиеся знания по конкретной теме </a:t>
            </a:r>
          </a:p>
          <a:p>
            <a:r>
              <a:rPr lang="ru-RU" sz="1800" dirty="0"/>
              <a:t>на эрудицию (по другим областям знаний)</a:t>
            </a:r>
          </a:p>
          <a:p>
            <a:r>
              <a:rPr lang="ru-RU" sz="1800" dirty="0"/>
              <a:t>на логику, </a:t>
            </a:r>
            <a:r>
              <a:rPr lang="ru-RU" sz="1800" dirty="0" smtClean="0"/>
              <a:t>сообразительность</a:t>
            </a:r>
            <a:endParaRPr lang="ru-RU" sz="1800" dirty="0"/>
          </a:p>
          <a:p>
            <a:r>
              <a:rPr lang="ru-RU" sz="1800" dirty="0"/>
              <a:t>Вопрос лучше ставить так, что даже при отсутствии обширных знаний на конкретную тему, участники смогли прийти к ответу, подключая логику, умение мыслить, рассуждать</a:t>
            </a:r>
          </a:p>
          <a:p>
            <a:endParaRPr lang="ru-RU" dirty="0"/>
          </a:p>
        </p:txBody>
      </p:sp>
      <p:pic>
        <p:nvPicPr>
          <p:cNvPr id="14338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2674867" cy="17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844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Варианты вопросов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Интересные факты о писателе,  произведении, литературном герое</a:t>
            </a:r>
          </a:p>
          <a:p>
            <a:r>
              <a:rPr lang="ru-RU" dirty="0"/>
              <a:t>Определить авторство отрывка/цитаты</a:t>
            </a:r>
          </a:p>
          <a:p>
            <a:r>
              <a:rPr lang="ru-RU" dirty="0"/>
              <a:t>Восполнить пропущенное слово </a:t>
            </a:r>
          </a:p>
          <a:p>
            <a:r>
              <a:rPr lang="ru-RU" dirty="0"/>
              <a:t>Ребусы, перевертыши</a:t>
            </a:r>
          </a:p>
          <a:p>
            <a:r>
              <a:rPr lang="ru-RU" dirty="0"/>
              <a:t>Вопросы-изображения, аудио/видео вопросы</a:t>
            </a:r>
          </a:p>
          <a:p>
            <a:r>
              <a:rPr lang="ru-RU" dirty="0"/>
              <a:t>Вопросы с вариантами ответов</a:t>
            </a:r>
          </a:p>
          <a:p>
            <a:r>
              <a:rPr lang="ru-RU" dirty="0"/>
              <a:t>Вопросы с открытым ответом</a:t>
            </a:r>
          </a:p>
          <a:p>
            <a:r>
              <a:rPr lang="ru-RU" dirty="0" smtClean="0"/>
              <a:t>Чередование </a:t>
            </a:r>
            <a:r>
              <a:rPr lang="ru-RU" dirty="0"/>
              <a:t>форматов раундов поможет разнообразить игру</a:t>
            </a:r>
          </a:p>
          <a:p>
            <a:endParaRPr lang="ru-RU" dirty="0"/>
          </a:p>
        </p:txBody>
      </p:sp>
      <p:pic>
        <p:nvPicPr>
          <p:cNvPr id="15362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3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Преимущества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/>
              <a:t>Не требуют от участников специальной подготовки</a:t>
            </a:r>
          </a:p>
          <a:p>
            <a:r>
              <a:rPr lang="ru-RU" sz="2000" dirty="0" err="1"/>
              <a:t>Квизы</a:t>
            </a:r>
            <a:r>
              <a:rPr lang="ru-RU" sz="2000" dirty="0"/>
              <a:t> подходят для молодежи</a:t>
            </a:r>
          </a:p>
          <a:p>
            <a:r>
              <a:rPr lang="ru-RU" sz="2000" dirty="0" err="1"/>
              <a:t>Квизы</a:t>
            </a:r>
            <a:r>
              <a:rPr lang="ru-RU" sz="2000" dirty="0"/>
              <a:t> собирают большую аудиторию</a:t>
            </a:r>
          </a:p>
          <a:p>
            <a:r>
              <a:rPr lang="ru-RU" sz="2000" dirty="0"/>
              <a:t>Поддерживают репутацию библиотеки как современного центра культуры</a:t>
            </a:r>
          </a:p>
          <a:p>
            <a:r>
              <a:rPr lang="ru-RU" sz="2000" dirty="0"/>
              <a:t>Могут быть устными и письменными, проводиться онлайн и офлайн</a:t>
            </a:r>
          </a:p>
          <a:p>
            <a:r>
              <a:rPr lang="ru-RU" sz="2000" dirty="0"/>
              <a:t>Для создания и организации </a:t>
            </a:r>
            <a:r>
              <a:rPr lang="ru-RU" sz="2000" dirty="0" err="1"/>
              <a:t>квиза</a:t>
            </a:r>
            <a:r>
              <a:rPr lang="ru-RU" sz="2000" dirty="0"/>
              <a:t> достаточно одного-двух человек 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3150220" cy="195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47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«Что было дальше»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Занятие, направленное на знакомство с произведениями классиков, не входящих в школьную программу.</a:t>
            </a:r>
            <a:endParaRPr lang="ru-RU" dirty="0"/>
          </a:p>
        </p:txBody>
      </p:sp>
      <p:pic>
        <p:nvPicPr>
          <p:cNvPr id="17410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6470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852936"/>
            <a:ext cx="5072250" cy="37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15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Правила игры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Зачитывается краткое </a:t>
            </a:r>
            <a:r>
              <a:rPr lang="ru-RU" sz="2000" dirty="0"/>
              <a:t>содержание произведения определенного автора, всего их будет шесть (6), </a:t>
            </a:r>
            <a:r>
              <a:rPr lang="ru-RU" sz="2000" dirty="0" smtClean="0"/>
              <a:t>задача - угадать</a:t>
            </a:r>
            <a:r>
              <a:rPr lang="ru-RU" sz="2000" dirty="0"/>
              <a:t>, предположить, чем заканчивается произведение. </a:t>
            </a:r>
            <a:endParaRPr lang="ru-RU" sz="2000" dirty="0" smtClean="0"/>
          </a:p>
          <a:p>
            <a:r>
              <a:rPr lang="ru-RU" sz="2000" dirty="0"/>
              <a:t>На коллективное обсуждение каждого </a:t>
            </a:r>
            <a:r>
              <a:rPr lang="ru-RU" sz="2000" dirty="0" smtClean="0"/>
              <a:t>произведения дается </a:t>
            </a:r>
            <a:r>
              <a:rPr lang="ru-RU" sz="2000" dirty="0"/>
              <a:t>полторы (1.5) </a:t>
            </a:r>
            <a:r>
              <a:rPr lang="ru-RU" sz="2000" dirty="0" smtClean="0"/>
              <a:t>минуты. За </a:t>
            </a:r>
            <a:r>
              <a:rPr lang="ru-RU" sz="2000" dirty="0"/>
              <a:t>каждый ответ можно получить от 0 до 4 баллов, где 0 – неправильно, 1 – неправильно, но интересная версия, 2 – частично верный ответ, совпадает 1 критерий, а 3 – верный ответ! </a:t>
            </a:r>
          </a:p>
        </p:txBody>
      </p:sp>
      <p:pic>
        <p:nvPicPr>
          <p:cNvPr id="18434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3168344" cy="23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55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04864"/>
            <a:ext cx="7772400" cy="1152128"/>
          </a:xfrm>
        </p:spPr>
        <p:txBody>
          <a:bodyPr/>
          <a:lstStyle/>
          <a:p>
            <a:pPr algn="ctr"/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35789"/>
            <a:ext cx="1983472" cy="19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9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Основные формы занятий отдела абонемента: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Современный книжный </a:t>
            </a:r>
            <a:r>
              <a:rPr lang="ru-RU" dirty="0" err="1" smtClean="0"/>
              <a:t>дресс</a:t>
            </a:r>
            <a:r>
              <a:rPr lang="ru-RU" dirty="0" smtClean="0"/>
              <a:t>-код</a:t>
            </a:r>
          </a:p>
          <a:p>
            <a:r>
              <a:rPr lang="ru-RU" dirty="0" smtClean="0"/>
              <a:t>Литературные </a:t>
            </a:r>
            <a:r>
              <a:rPr lang="ru-RU" dirty="0" err="1" smtClean="0"/>
              <a:t>квизы</a:t>
            </a:r>
            <a:r>
              <a:rPr lang="ru-RU" dirty="0" smtClean="0"/>
              <a:t> </a:t>
            </a:r>
          </a:p>
          <a:p>
            <a:r>
              <a:rPr lang="ru-RU" dirty="0" smtClean="0"/>
              <a:t>ЧБД – Что было дальше</a:t>
            </a:r>
            <a:endParaRPr lang="ru-RU" dirty="0"/>
          </a:p>
        </p:txBody>
      </p:sp>
      <p:pic>
        <p:nvPicPr>
          <p:cNvPr id="2050" name="Picture 2" descr="\\192.168.0.254\fotoarhiv-3\ФОТОАРХИВ-3\2023\Неделя русского языка - 2023\Квиз для студентов\IMG_6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5004048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1406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49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Современный книжный </a:t>
            </a:r>
            <a:r>
              <a:rPr lang="ru-RU" i="1" dirty="0" err="1" smtClean="0"/>
              <a:t>дресс</a:t>
            </a:r>
            <a:r>
              <a:rPr lang="ru-RU" i="1" dirty="0"/>
              <a:t>-</a:t>
            </a:r>
            <a:r>
              <a:rPr lang="ru-RU" i="1" dirty="0" smtClean="0"/>
              <a:t>код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7754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Цель - </a:t>
            </a:r>
            <a:r>
              <a:rPr lang="ru-RU" dirty="0" smtClean="0"/>
              <a:t>продвижение </a:t>
            </a:r>
            <a:r>
              <a:rPr lang="ru-RU" dirty="0"/>
              <a:t>чтения современной качественной литературы среди </a:t>
            </a:r>
            <a:r>
              <a:rPr lang="ru-RU" dirty="0" smtClean="0"/>
              <a:t>молодежи</a:t>
            </a:r>
          </a:p>
          <a:p>
            <a:r>
              <a:rPr lang="ru-RU" dirty="0" smtClean="0"/>
              <a:t>Задачи: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/>
              <a:t>познакомить молодежь с современными писателями, имена которых входят в «книжный минимум» образованного культурного </a:t>
            </a:r>
            <a:r>
              <a:rPr lang="ru-RU" sz="1800" dirty="0" smtClean="0"/>
              <a:t>человека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/>
              <a:t>привлечь внимание читателей (жителей города) к деятельности </a:t>
            </a:r>
            <a:r>
              <a:rPr lang="ru-RU" sz="1800" dirty="0" smtClean="0"/>
              <a:t>библиотеки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/>
              <a:t>расширить сотрудничество с партнерскими </a:t>
            </a:r>
            <a:r>
              <a:rPr lang="ru-RU" sz="1800" dirty="0" smtClean="0"/>
              <a:t>организациями</a:t>
            </a:r>
          </a:p>
          <a:p>
            <a:r>
              <a:rPr lang="ru-RU" sz="2800" dirty="0" smtClean="0"/>
              <a:t>Формат – беседа с элементами игры</a:t>
            </a:r>
          </a:p>
          <a:p>
            <a:r>
              <a:rPr lang="ru-RU" sz="2800" dirty="0"/>
              <a:t>Комплексный подход - </a:t>
            </a:r>
            <a:r>
              <a:rPr lang="ru-RU" sz="2800" dirty="0" smtClean="0"/>
              <a:t>Подача </a:t>
            </a:r>
            <a:r>
              <a:rPr lang="ru-RU" sz="2800" dirty="0"/>
              <a:t>нового </a:t>
            </a:r>
            <a:r>
              <a:rPr lang="ru-RU" sz="2800" dirty="0" smtClean="0"/>
              <a:t>материала + Проверка </a:t>
            </a:r>
            <a:r>
              <a:rPr lang="ru-RU" sz="2800" dirty="0"/>
              <a:t>усвоения и обсуждение </a:t>
            </a:r>
            <a:r>
              <a:rPr lang="ru-RU" sz="2800" dirty="0" smtClean="0"/>
              <a:t>материала + </a:t>
            </a:r>
            <a:r>
              <a:rPr lang="ru-RU" sz="2800" dirty="0" err="1" smtClean="0"/>
              <a:t>интеррактивная</a:t>
            </a:r>
            <a:r>
              <a:rPr lang="ru-RU" sz="2800" dirty="0" smtClean="0"/>
              <a:t> часть</a:t>
            </a:r>
            <a:endParaRPr lang="ru-RU" sz="2800" dirty="0"/>
          </a:p>
          <a:p>
            <a:endParaRPr lang="ru-RU" sz="3200" dirty="0"/>
          </a:p>
          <a:p>
            <a:pPr marL="514350" indent="-514350">
              <a:buFont typeface="+mj-lt"/>
              <a:buAutoNum type="arabicPeriod"/>
            </a:pPr>
            <a:endParaRPr lang="ru-RU" sz="1800" dirty="0"/>
          </a:p>
          <a:p>
            <a:pPr marL="514350" indent="-514350">
              <a:buFont typeface="+mj-lt"/>
              <a:buAutoNum type="arabicPeriod"/>
            </a:pPr>
            <a:endParaRPr lang="ru-RU" sz="1800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3074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92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6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Особенности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/>
              <a:t>воспитывает умение слушать и слышать (вопросы ведущего, вопросы и ответы участников) </a:t>
            </a:r>
          </a:p>
          <a:p>
            <a:r>
              <a:rPr lang="ru-RU" sz="2000" dirty="0"/>
              <a:t>развивает активное мышление (стимулирует рассуждать, сравнивать, обобщать, доказывать)</a:t>
            </a:r>
          </a:p>
          <a:p>
            <a:r>
              <a:rPr lang="ru-RU" sz="2000" dirty="0"/>
              <a:t>дает возможность каждому участнику быть вовлеченным в процесс познания и находиться в активной позиции</a:t>
            </a:r>
          </a:p>
          <a:p>
            <a:endParaRPr lang="ru-RU" dirty="0"/>
          </a:p>
        </p:txBody>
      </p:sp>
      <p:pic>
        <p:nvPicPr>
          <p:cNvPr id="4098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39"/>
            <a:ext cx="3514725" cy="23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1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Интерактивная форма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 smtClean="0"/>
              <a:t>Лекция+игра</a:t>
            </a:r>
            <a:r>
              <a:rPr lang="ru-RU" dirty="0"/>
              <a:t> (Чередование лекции и </a:t>
            </a:r>
            <a:r>
              <a:rPr lang="ru-RU" dirty="0" smtClean="0"/>
              <a:t>беседы,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Разнообразие конкурсов, Эмоциональная и физическая </a:t>
            </a:r>
            <a:r>
              <a:rPr lang="ru-RU" dirty="0" smtClean="0"/>
              <a:t>разрядка, Увлекательность</a:t>
            </a:r>
            <a:r>
              <a:rPr lang="ru-RU" dirty="0"/>
              <a:t>, </a:t>
            </a:r>
            <a:r>
              <a:rPr lang="ru-RU" dirty="0" smtClean="0"/>
              <a:t>азартность)</a:t>
            </a:r>
            <a:endParaRPr lang="ru-RU" dirty="0"/>
          </a:p>
        </p:txBody>
      </p:sp>
      <p:pic>
        <p:nvPicPr>
          <p:cNvPr id="5122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916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28" y="3356992"/>
            <a:ext cx="3838081" cy="25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097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Визуальная поддержка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</a:p>
          <a:p>
            <a:r>
              <a:rPr lang="ru-RU" dirty="0" err="1" smtClean="0"/>
              <a:t>Буктрейлер</a:t>
            </a:r>
            <a:endParaRPr lang="ru-RU" dirty="0" smtClean="0"/>
          </a:p>
          <a:p>
            <a:r>
              <a:rPr lang="ru-RU" dirty="0" smtClean="0"/>
              <a:t>Экранизация</a:t>
            </a:r>
          </a:p>
          <a:p>
            <a:r>
              <a:rPr lang="ru-RU" dirty="0" smtClean="0"/>
              <a:t>«Живая» книга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1459111" cy="231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4868"/>
            <a:ext cx="1620514" cy="231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8626"/>
            <a:ext cx="1523751" cy="22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48626"/>
            <a:ext cx="1617764" cy="228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1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Критерии выбора писателей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Авторитетность и влиятельность на литературной </a:t>
            </a:r>
            <a:r>
              <a:rPr lang="ru-RU" dirty="0" smtClean="0"/>
              <a:t>арене</a:t>
            </a:r>
            <a:endParaRPr lang="ru-RU" dirty="0"/>
          </a:p>
          <a:p>
            <a:r>
              <a:rPr lang="ru-RU" dirty="0"/>
              <a:t>Популярность среди критиков и </a:t>
            </a:r>
            <a:r>
              <a:rPr lang="ru-RU" dirty="0" smtClean="0"/>
              <a:t>читателей</a:t>
            </a:r>
            <a:endParaRPr lang="ru-RU" dirty="0"/>
          </a:p>
          <a:p>
            <a:r>
              <a:rPr lang="ru-RU" dirty="0"/>
              <a:t>Автор - «живой классик»</a:t>
            </a:r>
          </a:p>
          <a:p>
            <a:endParaRPr lang="ru-RU" dirty="0"/>
          </a:p>
        </p:txBody>
      </p:sp>
      <p:pic>
        <p:nvPicPr>
          <p:cNvPr id="7170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63595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3029"/>
            <a:ext cx="2024908" cy="1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36" y="4133029"/>
            <a:ext cx="2136850" cy="14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86" y="4130365"/>
            <a:ext cx="2327413" cy="14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33030"/>
            <a:ext cx="2313447" cy="14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09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Лекционная часть</a:t>
            </a:r>
            <a:endParaRPr lang="ru-RU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78" y="1447800"/>
            <a:ext cx="61034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6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Игровая часть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Собственный список</a:t>
            </a:r>
          </a:p>
          <a:p>
            <a:r>
              <a:rPr lang="ru-RU" dirty="0" smtClean="0"/>
              <a:t>Пропуск</a:t>
            </a:r>
          </a:p>
          <a:p>
            <a:r>
              <a:rPr lang="ru-RU" dirty="0" smtClean="0"/>
              <a:t>Тотальный диктант</a:t>
            </a:r>
          </a:p>
          <a:p>
            <a:r>
              <a:rPr lang="ru-RU" dirty="0" smtClean="0"/>
              <a:t>Буквы</a:t>
            </a:r>
          </a:p>
          <a:p>
            <a:r>
              <a:rPr lang="ru-RU" dirty="0" smtClean="0"/>
              <a:t>Перевертыши</a:t>
            </a:r>
          </a:p>
          <a:p>
            <a:r>
              <a:rPr lang="ru-RU" dirty="0" smtClean="0"/>
              <a:t>Викторина</a:t>
            </a:r>
            <a:endParaRPr lang="ru-RU" dirty="0"/>
          </a:p>
        </p:txBody>
      </p:sp>
      <p:pic>
        <p:nvPicPr>
          <p:cNvPr id="9218" name="Picture 2" descr="\\192.168.0.252\library\Отделы и секторы\Сектор по работе со СМИ\Шаблоны картинок в посты ВК\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23" y="1268761"/>
            <a:ext cx="225553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2671685" cy="199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23" y="4365104"/>
            <a:ext cx="2777546" cy="1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03318"/>
            <a:ext cx="2288183" cy="152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18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212</TotalTime>
  <Words>658</Words>
  <Application>Microsoft Office PowerPoint</Application>
  <PresentationFormat>Экран (4:3)</PresentationFormat>
  <Paragraphs>115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Справедливость</vt:lpstr>
      <vt:lpstr>Интерактивные формы занятий для молодежи</vt:lpstr>
      <vt:lpstr>Основные формы занятий отдела абонемента:</vt:lpstr>
      <vt:lpstr>Современный книжный дресс-код</vt:lpstr>
      <vt:lpstr>Особенности</vt:lpstr>
      <vt:lpstr>Интерактивная форма </vt:lpstr>
      <vt:lpstr>Визуальная поддержка </vt:lpstr>
      <vt:lpstr>Критерии выбора писателей</vt:lpstr>
      <vt:lpstr>Лекционная часть</vt:lpstr>
      <vt:lpstr>Игровая часть </vt:lpstr>
      <vt:lpstr>Литературные квизы</vt:lpstr>
      <vt:lpstr>Этапы подготовки</vt:lpstr>
      <vt:lpstr>Наши варианты </vt:lpstr>
      <vt:lpstr>Проведение </vt:lpstr>
      <vt:lpstr>Рекомендации</vt:lpstr>
      <vt:lpstr>Варианты вопросов</vt:lpstr>
      <vt:lpstr>Преимущества </vt:lpstr>
      <vt:lpstr>«Что было дальше»</vt:lpstr>
      <vt:lpstr>Правила игры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формы занятий для молодежи</dc:title>
  <dc:creator>Абонемент</dc:creator>
  <cp:lastModifiedBy>Абонемент</cp:lastModifiedBy>
  <cp:revision>14</cp:revision>
  <dcterms:created xsi:type="dcterms:W3CDTF">2024-10-22T07:45:58Z</dcterms:created>
  <dcterms:modified xsi:type="dcterms:W3CDTF">2024-10-22T11:33:43Z</dcterms:modified>
</cp:coreProperties>
</file>