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1" r:id="rId7"/>
    <p:sldId id="266" r:id="rId8"/>
    <p:sldId id="267" r:id="rId9"/>
    <p:sldId id="321" r:id="rId10"/>
    <p:sldId id="262" r:id="rId11"/>
    <p:sldId id="264" r:id="rId12"/>
    <p:sldId id="268" r:id="rId13"/>
    <p:sldId id="269" r:id="rId14"/>
    <p:sldId id="270" r:id="rId15"/>
  </p:sldIdLst>
  <p:sldSz cx="14630400" cy="8229600"/>
  <p:notesSz cx="8229600" cy="14630400"/>
  <p:embeddedFontLs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Calibri Light" panose="020F0302020204030204" pitchFamily="34" charset="0"/>
      <p:regular r:id="rId21"/>
      <p:italic r:id="rId22"/>
    </p:embeddedFont>
    <p:embeddedFont>
      <p:font typeface="Inter" panose="020B0604020202020204" charset="0"/>
      <p:regular r:id="rId23"/>
    </p:embeddedFont>
    <p:embeddedFont>
      <p:font typeface="Petrona Bold" pitchFamily="2" charset="0"/>
      <p:bold r:id="rId24"/>
    </p:embeddedFont>
    <p:embeddedFont>
      <p:font typeface="Petrona Medium" pitchFamily="2" charset="0"/>
      <p:regular r:id="rId25"/>
      <p:italic r:id="rId26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F528F"/>
    <a:srgbClr val="000000"/>
    <a:srgbClr val="4472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68" d="100"/>
          <a:sy n="68" d="100"/>
        </p:scale>
        <p:origin x="84" y="16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8412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9187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851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0454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4929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5464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11511" y="748932"/>
            <a:ext cx="10694024" cy="1537068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07054" y="2560320"/>
            <a:ext cx="10698480" cy="453314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6398A-C5A2-43E6-BB6A-AE063AFB45DA}" type="datetimeFigureOut">
              <a:rPr lang="en-US" smtClean="0"/>
              <a:pPr/>
              <a:t>11/13/2025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5026" y="857251"/>
            <a:ext cx="1906232" cy="60875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D0D3B-6443-49DC-A0F8-44E0A8A4281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2715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Relationship Id="rId6" Type="http://schemas.openxmlformats.org/officeDocument/2006/relationships/image" Target="https://sun9-east.userapi.com/sun9-41/s/v1/ig2/B1yI3JptduR9ZIgVDYyA4dhGBlFXhZCZoW5rE2FVy7CDtMSYMCxcJqShkKdG1Jfp4i_yMj3VQvqWUBg0xqbIcgj-.jpg?size=833x1600&amp;quality=95&amp;type=album" TargetMode="External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cture background">
            <a:extLst>
              <a:ext uri="{FF2B5EF4-FFF2-40B4-BE49-F238E27FC236}">
                <a16:creationId xmlns:a16="http://schemas.microsoft.com/office/drawing/2014/main" id="{29C7F997-134C-43D7-B91C-D572E199AB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83"/>
          <a:stretch/>
        </p:blipFill>
        <p:spPr bwMode="auto">
          <a:xfrm>
            <a:off x="1" y="0"/>
            <a:ext cx="14630400" cy="8229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9F304B61-1AB8-4914-B6C2-28FAA91569E3}"/>
              </a:ext>
            </a:extLst>
          </p:cNvPr>
          <p:cNvSpPr/>
          <p:nvPr/>
        </p:nvSpPr>
        <p:spPr>
          <a:xfrm>
            <a:off x="-1" y="0"/>
            <a:ext cx="14630400" cy="1392801"/>
          </a:xfrm>
          <a:prstGeom prst="rect">
            <a:avLst/>
          </a:prstGeom>
          <a:solidFill>
            <a:srgbClr val="4472C4">
              <a:alpha val="40000"/>
            </a:srgbClr>
          </a:solidFill>
          <a:ln>
            <a:solidFill>
              <a:srgbClr val="2F528F">
                <a:alpha val="2902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Text 0"/>
          <p:cNvSpPr/>
          <p:nvPr/>
        </p:nvSpPr>
        <p:spPr>
          <a:xfrm>
            <a:off x="634197" y="422735"/>
            <a:ext cx="8329446" cy="10887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850"/>
              </a:lnSpc>
              <a:buNone/>
            </a:pPr>
            <a:r>
              <a:rPr lang="en-US" sz="7200" b="1" dirty="0">
                <a:solidFill>
                  <a:schemeClr val="bg1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ИИ в Тендряковке: </a:t>
            </a:r>
            <a:endParaRPr lang="en-US" sz="7200" dirty="0">
              <a:solidFill>
                <a:schemeClr val="bg1"/>
              </a:solidFill>
            </a:endParaRPr>
          </a:p>
        </p:txBody>
      </p:sp>
      <p:sp>
        <p:nvSpPr>
          <p:cNvPr id="4" name="Text 1"/>
          <p:cNvSpPr/>
          <p:nvPr/>
        </p:nvSpPr>
        <p:spPr>
          <a:xfrm>
            <a:off x="8963643" y="422735"/>
            <a:ext cx="5954197" cy="7442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850"/>
              </a:lnSpc>
              <a:buNone/>
            </a:pPr>
            <a:r>
              <a:rPr lang="en-US" sz="7200" b="1" dirty="0" err="1">
                <a:solidFill>
                  <a:schemeClr val="bg1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версия</a:t>
            </a:r>
            <a:r>
              <a:rPr lang="en-US" sz="7200" b="1" dirty="0">
                <a:solidFill>
                  <a:schemeClr val="bg1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 1.</a:t>
            </a:r>
            <a:r>
              <a:rPr lang="ru-RU" sz="7200" b="1" dirty="0">
                <a:solidFill>
                  <a:schemeClr val="bg1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0</a:t>
            </a:r>
            <a:endParaRPr lang="en-US" sz="7200" dirty="0">
              <a:solidFill>
                <a:schemeClr val="bg1"/>
              </a:solidFill>
            </a:endParaRPr>
          </a:p>
        </p:txBody>
      </p:sp>
      <p:sp>
        <p:nvSpPr>
          <p:cNvPr id="5" name="Text 2"/>
          <p:cNvSpPr/>
          <p:nvPr/>
        </p:nvSpPr>
        <p:spPr>
          <a:xfrm>
            <a:off x="331671" y="6903604"/>
            <a:ext cx="14446352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ru-RU" sz="1600" b="1" dirty="0">
                <a:solidFill>
                  <a:schemeClr val="bg1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Новых Татьяна Николаевна, </a:t>
            </a:r>
          </a:p>
          <a:p>
            <a:pPr marL="0" indent="0" algn="l">
              <a:lnSpc>
                <a:spcPts val="2850"/>
              </a:lnSpc>
              <a:buNone/>
            </a:pPr>
            <a:r>
              <a:rPr lang="ru-RU" sz="1600" dirty="0">
                <a:solidFill>
                  <a:schemeClr val="bg1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заведующий Библиотечно-информационным юношеским центром им.  В.Ф. Тендрякова </a:t>
            </a:r>
          </a:p>
          <a:p>
            <a:pPr marL="0" indent="0" algn="l">
              <a:lnSpc>
                <a:spcPts val="2850"/>
              </a:lnSpc>
              <a:buNone/>
            </a:pPr>
            <a:r>
              <a:rPr lang="ru-RU" sz="1600" dirty="0">
                <a:solidFill>
                  <a:schemeClr val="bg1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БУК ВО «Вологодская областная универсальная научная библиотека»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-2648069" y="490299"/>
            <a:ext cx="12709088" cy="5715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450"/>
              </a:lnSpc>
              <a:buNone/>
            </a:pPr>
            <a:r>
              <a:rPr lang="ru-RU" sz="3550" b="1" dirty="0">
                <a:solidFill>
                  <a:srgbClr val="2F528F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Проект</a:t>
            </a:r>
            <a:r>
              <a:rPr lang="en-US" sz="3550" b="1" dirty="0">
                <a:solidFill>
                  <a:srgbClr val="2F528F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 "</a:t>
            </a:r>
            <a:r>
              <a:rPr lang="en-US" sz="3550" b="1" dirty="0" err="1">
                <a:solidFill>
                  <a:srgbClr val="2F528F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Доступное</a:t>
            </a:r>
            <a:r>
              <a:rPr lang="en-US" sz="3550" b="1" dirty="0">
                <a:solidFill>
                  <a:srgbClr val="2F528F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 </a:t>
            </a:r>
            <a:r>
              <a:rPr lang="en-US" sz="3550" b="1" dirty="0" err="1">
                <a:solidFill>
                  <a:srgbClr val="2F528F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краеведение</a:t>
            </a:r>
            <a:r>
              <a:rPr lang="en-US" sz="3550" b="1" dirty="0">
                <a:solidFill>
                  <a:srgbClr val="2F528F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"</a:t>
            </a:r>
            <a:r>
              <a:rPr lang="ru-RU" sz="3550" b="1" dirty="0">
                <a:solidFill>
                  <a:srgbClr val="2F528F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.</a:t>
            </a:r>
          </a:p>
          <a:p>
            <a:pPr marL="0" indent="0" algn="ctr">
              <a:lnSpc>
                <a:spcPts val="4450"/>
              </a:lnSpc>
              <a:buNone/>
            </a:pPr>
            <a:r>
              <a:rPr lang="en-US" sz="3550" b="1" dirty="0">
                <a:solidFill>
                  <a:srgbClr val="2F528F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 Культура без границ</a:t>
            </a:r>
            <a:endParaRPr lang="en-US" sz="3550" dirty="0">
              <a:solidFill>
                <a:srgbClr val="2F528F"/>
              </a:solidFill>
            </a:endParaRPr>
          </a:p>
        </p:txBody>
      </p:sp>
      <p:sp>
        <p:nvSpPr>
          <p:cNvPr id="3" name="Text 1"/>
          <p:cNvSpPr/>
          <p:nvPr/>
        </p:nvSpPr>
        <p:spPr>
          <a:xfrm>
            <a:off x="485656" y="1792967"/>
            <a:ext cx="2285643" cy="2857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b="1" dirty="0" err="1"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Цель</a:t>
            </a:r>
            <a:r>
              <a:rPr lang="en-US" b="1" dirty="0"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 </a:t>
            </a:r>
            <a:r>
              <a:rPr lang="en-US" b="1" dirty="0" err="1"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проекта</a:t>
            </a:r>
            <a:r>
              <a:rPr lang="ru-RU" b="1" dirty="0"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:</a:t>
            </a:r>
            <a:endParaRPr lang="en-US" dirty="0"/>
          </a:p>
        </p:txBody>
      </p:sp>
      <p:sp>
        <p:nvSpPr>
          <p:cNvPr id="4" name="Text 2"/>
          <p:cNvSpPr/>
          <p:nvPr/>
        </p:nvSpPr>
        <p:spPr>
          <a:xfrm>
            <a:off x="485656" y="2138184"/>
            <a:ext cx="6493312" cy="2786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285750" indent="-285750" algn="l">
              <a:lnSpc>
                <a:spcPts val="215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Обеспечение равного доступа к </a:t>
            </a:r>
            <a:r>
              <a:rPr lang="en-US" dirty="0" err="1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культурному</a:t>
            </a:r>
            <a:r>
              <a:rPr lang="en-US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endParaRPr lang="ru-RU" dirty="0">
              <a:solidFill>
                <a:srgbClr val="272525"/>
              </a:solidFill>
              <a:latin typeface="Inter" pitchFamily="34" charset="0"/>
              <a:ea typeface="Inter" pitchFamily="34" charset="-122"/>
              <a:cs typeface="Inter" pitchFamily="34" charset="-120"/>
            </a:endParaRPr>
          </a:p>
          <a:p>
            <a:pPr algn="l">
              <a:lnSpc>
                <a:spcPts val="2150"/>
              </a:lnSpc>
            </a:pPr>
            <a:r>
              <a:rPr lang="en-US" dirty="0" err="1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наследию</a:t>
            </a:r>
            <a:r>
              <a:rPr lang="en-US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для людей с ОВЗ.</a:t>
            </a:r>
            <a:endParaRPr lang="en-US" dirty="0"/>
          </a:p>
        </p:txBody>
      </p:sp>
      <p:sp>
        <p:nvSpPr>
          <p:cNvPr id="5" name="Text 3"/>
          <p:cNvSpPr/>
          <p:nvPr/>
        </p:nvSpPr>
        <p:spPr>
          <a:xfrm>
            <a:off x="485655" y="2762136"/>
            <a:ext cx="2285643" cy="2857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Что создано?</a:t>
            </a:r>
            <a:endParaRPr lang="en-US" dirty="0"/>
          </a:p>
        </p:txBody>
      </p:sp>
      <p:sp>
        <p:nvSpPr>
          <p:cNvPr id="6" name="Text 4"/>
          <p:cNvSpPr/>
          <p:nvPr/>
        </p:nvSpPr>
        <p:spPr>
          <a:xfrm>
            <a:off x="494882" y="3068122"/>
            <a:ext cx="6493312" cy="2786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150"/>
              </a:lnSpc>
              <a:buSzPct val="100000"/>
              <a:buChar char="•"/>
            </a:pPr>
            <a:r>
              <a:rPr lang="en-US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Виртуальные туры </a:t>
            </a:r>
            <a:r>
              <a:rPr lang="en-US" dirty="0" err="1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по</a:t>
            </a:r>
            <a:r>
              <a:rPr lang="en-US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dirty="0" err="1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историческим</a:t>
            </a:r>
            <a:r>
              <a:rPr lang="en-US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местам.</a:t>
            </a:r>
            <a:endParaRPr lang="en-US" dirty="0"/>
          </a:p>
        </p:txBody>
      </p:sp>
      <p:sp>
        <p:nvSpPr>
          <p:cNvPr id="7" name="Text 5"/>
          <p:cNvSpPr/>
          <p:nvPr/>
        </p:nvSpPr>
        <p:spPr>
          <a:xfrm>
            <a:off x="494882" y="3420612"/>
            <a:ext cx="6493312" cy="2786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150"/>
              </a:lnSpc>
              <a:buSzPct val="100000"/>
              <a:buChar char="•"/>
            </a:pPr>
            <a:r>
              <a:rPr lang="en-US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3D-панорамы, голосовое сопровождение, субтитры.</a:t>
            </a:r>
            <a:endParaRPr lang="en-US" dirty="0"/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B2A1AE32-E64E-4DAB-ACD2-C54E9EF9C7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7043" y="0"/>
            <a:ext cx="7283357" cy="460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>
            <a:extLst>
              <a:ext uri="{FF2B5EF4-FFF2-40B4-BE49-F238E27FC236}">
                <a16:creationId xmlns:a16="http://schemas.microsoft.com/office/drawing/2014/main" id="{2BB4A439-CD12-4194-AE72-FBE02E4B14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7043" y="3854014"/>
            <a:ext cx="7283357" cy="4375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>
            <a:extLst>
              <a:ext uri="{FF2B5EF4-FFF2-40B4-BE49-F238E27FC236}">
                <a16:creationId xmlns:a16="http://schemas.microsoft.com/office/drawing/2014/main" id="{8B08262E-5977-4683-A023-70F9C49205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03"/>
          <a:stretch/>
        </p:blipFill>
        <p:spPr bwMode="auto">
          <a:xfrm>
            <a:off x="0" y="3854015"/>
            <a:ext cx="7347043" cy="4375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66117" y="245229"/>
            <a:ext cx="12466796" cy="4950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850"/>
              </a:lnSpc>
              <a:buNone/>
            </a:pPr>
            <a:r>
              <a:rPr lang="en-US" sz="2800" b="1" dirty="0">
                <a:solidFill>
                  <a:srgbClr val="2F528F"/>
                </a:solidFill>
                <a:latin typeface="Petrona Bold"/>
                <a:ea typeface="Petrona Bold"/>
                <a:cs typeface="Petrona Bold" pitchFamily="34" charset="-120"/>
              </a:rPr>
              <a:t>Библиотекари в </a:t>
            </a:r>
            <a:r>
              <a:rPr lang="en-US" sz="2800" b="1" dirty="0" err="1">
                <a:solidFill>
                  <a:srgbClr val="2F528F"/>
                </a:solidFill>
                <a:latin typeface="Petrona Bold"/>
                <a:ea typeface="Petrona Bold"/>
                <a:cs typeface="Petrona Bold" pitchFamily="34" charset="-120"/>
              </a:rPr>
              <a:t>цифровую</a:t>
            </a:r>
            <a:r>
              <a:rPr lang="en-US" sz="2800" b="1" dirty="0">
                <a:solidFill>
                  <a:srgbClr val="2F528F"/>
                </a:solidFill>
                <a:latin typeface="Petrona Bold"/>
                <a:ea typeface="Petrona Bold"/>
                <a:cs typeface="Petrona Bold" pitchFamily="34" charset="-120"/>
              </a:rPr>
              <a:t> </a:t>
            </a:r>
            <a:r>
              <a:rPr lang="en-US" sz="2800" b="1" dirty="0" err="1">
                <a:solidFill>
                  <a:srgbClr val="2F528F"/>
                </a:solidFill>
                <a:latin typeface="Petrona Bold"/>
                <a:ea typeface="Petrona Bold"/>
                <a:cs typeface="Petrona Bold" pitchFamily="34" charset="-120"/>
              </a:rPr>
              <a:t>эпоху</a:t>
            </a:r>
            <a:r>
              <a:rPr lang="ru-RU" sz="2800" b="1" dirty="0">
                <a:solidFill>
                  <a:srgbClr val="2F528F"/>
                </a:solidFill>
                <a:latin typeface="Petrona Bold" pitchFamily="34" charset="0"/>
                <a:ea typeface="Petrona Bold"/>
                <a:cs typeface="Petrona Bold" pitchFamily="34" charset="-120"/>
              </a:rPr>
              <a:t>.</a:t>
            </a:r>
          </a:p>
          <a:p>
            <a:pPr marL="0" indent="0" algn="l">
              <a:lnSpc>
                <a:spcPts val="3850"/>
              </a:lnSpc>
              <a:buNone/>
            </a:pPr>
            <a:r>
              <a:rPr lang="en-US" b="1" dirty="0">
                <a:solidFill>
                  <a:srgbClr val="2F528F"/>
                </a:solidFill>
                <a:latin typeface="Petrona Bold"/>
                <a:ea typeface="Petrona Bold"/>
                <a:cs typeface="Petrona Bold" pitchFamily="34" charset="-120"/>
              </a:rPr>
              <a:t> </a:t>
            </a:r>
            <a:r>
              <a:rPr lang="en-US" sz="2400" b="1" dirty="0">
                <a:solidFill>
                  <a:srgbClr val="2F528F"/>
                </a:solidFill>
                <a:latin typeface="Petrona Bold"/>
                <a:ea typeface="Petrona Bold"/>
                <a:cs typeface="Petrona Bold" pitchFamily="34" charset="-120"/>
              </a:rPr>
              <a:t>На пути к новым знаниям</a:t>
            </a:r>
            <a:endParaRPr lang="en-US" sz="2400" dirty="0">
              <a:solidFill>
                <a:srgbClr val="2F528F"/>
              </a:solidFill>
              <a:latin typeface="Petrona Bold"/>
              <a:ea typeface="Petrona Bold"/>
            </a:endParaRPr>
          </a:p>
        </p:txBody>
      </p:sp>
      <p:sp>
        <p:nvSpPr>
          <p:cNvPr id="3" name="Text 1"/>
          <p:cNvSpPr/>
          <p:nvPr/>
        </p:nvSpPr>
        <p:spPr>
          <a:xfrm>
            <a:off x="461674" y="1305906"/>
            <a:ext cx="4264223" cy="2474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b="1" dirty="0">
                <a:solidFill>
                  <a:srgbClr val="000000"/>
                </a:solidFill>
                <a:latin typeface="Petrona Bold"/>
                <a:ea typeface="Petrona Bold"/>
                <a:cs typeface="Petrona Bold" pitchFamily="34" charset="-120"/>
              </a:rPr>
              <a:t>XII Университет </a:t>
            </a:r>
            <a:r>
              <a:rPr lang="en-US" b="1" dirty="0" err="1">
                <a:solidFill>
                  <a:srgbClr val="000000"/>
                </a:solidFill>
                <a:latin typeface="Petrona Bold"/>
                <a:ea typeface="Petrona Bold"/>
                <a:cs typeface="Petrona Bold" pitchFamily="34" charset="-120"/>
              </a:rPr>
              <a:t>молодого</a:t>
            </a:r>
            <a:r>
              <a:rPr lang="en-US" b="1" dirty="0">
                <a:solidFill>
                  <a:srgbClr val="000000"/>
                </a:solidFill>
                <a:latin typeface="Petrona Bold"/>
                <a:ea typeface="Petrona Bold"/>
                <a:cs typeface="Petrona Bold" pitchFamily="34" charset="-12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Petrona Bold"/>
                <a:ea typeface="Petrona Bold"/>
                <a:cs typeface="Petrona Bold" pitchFamily="34" charset="-120"/>
              </a:rPr>
              <a:t>библиотекаря</a:t>
            </a:r>
            <a:r>
              <a:rPr lang="ru-RU" b="1" dirty="0">
                <a:solidFill>
                  <a:srgbClr val="000000"/>
                </a:solidFill>
                <a:latin typeface="Petrona Bold" pitchFamily="34" charset="0"/>
                <a:ea typeface="Petrona Bold"/>
                <a:cs typeface="Petrona Bold" pitchFamily="34" charset="-120"/>
              </a:rPr>
              <a:t> </a:t>
            </a:r>
          </a:p>
          <a:p>
            <a:pPr marL="0" indent="0" algn="l">
              <a:lnSpc>
                <a:spcPts val="1900"/>
              </a:lnSpc>
              <a:buNone/>
            </a:pPr>
            <a:r>
              <a:rPr lang="ru-RU" b="1" dirty="0">
                <a:solidFill>
                  <a:srgbClr val="000000"/>
                </a:solidFill>
                <a:latin typeface="Petrona Bold" pitchFamily="34" charset="0"/>
                <a:ea typeface="Petrona Bold"/>
                <a:cs typeface="Petrona Bold" pitchFamily="34" charset="-120"/>
              </a:rPr>
              <a:t>«Современная библиотека: курс на читателя»</a:t>
            </a:r>
          </a:p>
        </p:txBody>
      </p:sp>
      <p:sp>
        <p:nvSpPr>
          <p:cNvPr id="4" name="Text 2"/>
          <p:cNvSpPr/>
          <p:nvPr/>
        </p:nvSpPr>
        <p:spPr>
          <a:xfrm>
            <a:off x="443866" y="1928795"/>
            <a:ext cx="6603087" cy="2413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b="1" dirty="0">
                <a:solidFill>
                  <a:srgbClr val="272525"/>
                </a:solidFill>
                <a:latin typeface="Petrona Bold"/>
                <a:ea typeface="Petrona Bold"/>
                <a:cs typeface="Inter" pitchFamily="34" charset="-120"/>
              </a:rPr>
              <a:t>Тема: </a:t>
            </a:r>
            <a:r>
              <a:rPr lang="en-US" dirty="0">
                <a:solidFill>
                  <a:srgbClr val="272525"/>
                </a:solidFill>
                <a:latin typeface="Petrona Bold"/>
                <a:ea typeface="Petrona Bold"/>
                <a:cs typeface="Inter" pitchFamily="34" charset="-120"/>
              </a:rPr>
              <a:t>работа с нейросетями.</a:t>
            </a:r>
            <a:endParaRPr lang="en-US" dirty="0">
              <a:latin typeface="Petrona Bold"/>
              <a:ea typeface="Petrona Bold"/>
            </a:endParaRPr>
          </a:p>
        </p:txBody>
      </p:sp>
      <p:sp>
        <p:nvSpPr>
          <p:cNvPr id="5" name="Text 3"/>
          <p:cNvSpPr/>
          <p:nvPr/>
        </p:nvSpPr>
        <p:spPr>
          <a:xfrm>
            <a:off x="443866" y="2231902"/>
            <a:ext cx="1980367" cy="2474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b="1" dirty="0">
                <a:solidFill>
                  <a:srgbClr val="000000"/>
                </a:solidFill>
                <a:latin typeface="Petrona Bold"/>
                <a:ea typeface="Petrona Bold"/>
                <a:cs typeface="Petrona Bold" pitchFamily="34" charset="-120"/>
              </a:rPr>
              <a:t>Спикеры:</a:t>
            </a:r>
            <a:endParaRPr lang="en-US" dirty="0">
              <a:latin typeface="Petrona Bold"/>
              <a:ea typeface="Petrona Bold"/>
            </a:endParaRPr>
          </a:p>
        </p:txBody>
      </p:sp>
      <p:sp>
        <p:nvSpPr>
          <p:cNvPr id="6" name="Text 4"/>
          <p:cNvSpPr/>
          <p:nvPr/>
        </p:nvSpPr>
        <p:spPr>
          <a:xfrm>
            <a:off x="601783" y="2567033"/>
            <a:ext cx="6603087" cy="2413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900"/>
              </a:lnSpc>
              <a:buSzPct val="100000"/>
              <a:buChar char="•"/>
            </a:pPr>
            <a:r>
              <a:rPr lang="en-US" b="1" dirty="0">
                <a:solidFill>
                  <a:srgbClr val="272525"/>
                </a:solidFill>
                <a:latin typeface="Petrona Bold"/>
                <a:ea typeface="Petrona Bold"/>
                <a:cs typeface="Inter" pitchFamily="34" charset="-120"/>
              </a:rPr>
              <a:t>Роман Сворцов</a:t>
            </a:r>
            <a:r>
              <a:rPr lang="en-US" dirty="0">
                <a:solidFill>
                  <a:srgbClr val="272525"/>
                </a:solidFill>
                <a:latin typeface="Petrona Bold"/>
                <a:ea typeface="Petrona Bold"/>
                <a:cs typeface="Inter" pitchFamily="34" charset="-120"/>
              </a:rPr>
              <a:t> — практика работы с ИИ.</a:t>
            </a:r>
            <a:endParaRPr lang="en-US" dirty="0">
              <a:latin typeface="Petrona Bold"/>
              <a:ea typeface="Petrona Bold"/>
            </a:endParaRPr>
          </a:p>
        </p:txBody>
      </p:sp>
      <p:sp>
        <p:nvSpPr>
          <p:cNvPr id="7" name="Text 5"/>
          <p:cNvSpPr/>
          <p:nvPr/>
        </p:nvSpPr>
        <p:spPr>
          <a:xfrm>
            <a:off x="601782" y="2826081"/>
            <a:ext cx="6603087" cy="2413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900"/>
              </a:lnSpc>
              <a:buSzPct val="100000"/>
              <a:buChar char="•"/>
            </a:pPr>
            <a:r>
              <a:rPr lang="en-US" b="1" dirty="0">
                <a:solidFill>
                  <a:srgbClr val="272525"/>
                </a:solidFill>
                <a:latin typeface="Petrona Bold"/>
                <a:ea typeface="Petrona Bold"/>
                <a:cs typeface="Inter" pitchFamily="34" charset="-120"/>
              </a:rPr>
              <a:t>Дарья Нуждова</a:t>
            </a:r>
            <a:r>
              <a:rPr lang="en-US" dirty="0">
                <a:solidFill>
                  <a:srgbClr val="272525"/>
                </a:solidFill>
                <a:latin typeface="Petrona Bold"/>
                <a:ea typeface="Petrona Bold"/>
                <a:cs typeface="Inter" pitchFamily="34" charset="-120"/>
              </a:rPr>
              <a:t> — создание изображений и </a:t>
            </a:r>
            <a:r>
              <a:rPr lang="en-US" dirty="0" err="1">
                <a:solidFill>
                  <a:srgbClr val="272525"/>
                </a:solidFill>
                <a:latin typeface="Petrona Bold"/>
                <a:ea typeface="Petrona Bold"/>
                <a:cs typeface="Inter" pitchFamily="34" charset="-120"/>
              </a:rPr>
              <a:t>музыки</a:t>
            </a:r>
            <a:r>
              <a:rPr lang="en-US" dirty="0">
                <a:solidFill>
                  <a:srgbClr val="272525"/>
                </a:solidFill>
                <a:latin typeface="Petrona Bold"/>
                <a:ea typeface="Petrona Bold"/>
                <a:cs typeface="Inter" pitchFamily="34" charset="-120"/>
              </a:rPr>
              <a:t> </a:t>
            </a:r>
            <a:endParaRPr lang="ru-RU" dirty="0">
              <a:solidFill>
                <a:srgbClr val="272525"/>
              </a:solidFill>
              <a:latin typeface="Petrona Bold"/>
              <a:ea typeface="Petrona Bold"/>
              <a:cs typeface="Inter" pitchFamily="34" charset="-120"/>
            </a:endParaRPr>
          </a:p>
          <a:p>
            <a:pPr algn="l">
              <a:lnSpc>
                <a:spcPts val="1900"/>
              </a:lnSpc>
              <a:buSzPct val="100000"/>
            </a:pPr>
            <a:r>
              <a:rPr lang="en-US" dirty="0">
                <a:solidFill>
                  <a:srgbClr val="272525"/>
                </a:solidFill>
                <a:latin typeface="Petrona Bold"/>
                <a:ea typeface="Petrona Bold"/>
                <a:cs typeface="Inter" pitchFamily="34" charset="-120"/>
              </a:rPr>
              <a:t>с помощью ИИ.</a:t>
            </a:r>
            <a:endParaRPr lang="en-US" dirty="0">
              <a:latin typeface="Petrona Bold"/>
              <a:ea typeface="Petrona Bold"/>
            </a:endParaRPr>
          </a:p>
        </p:txBody>
      </p:sp>
      <p:pic>
        <p:nvPicPr>
          <p:cNvPr id="10244" name="Picture 4">
            <a:extLst>
              <a:ext uri="{FF2B5EF4-FFF2-40B4-BE49-F238E27FC236}">
                <a16:creationId xmlns:a16="http://schemas.microsoft.com/office/drawing/2014/main" id="{A95139EC-3F17-4F0F-8531-3DA26BA13E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4701" y="0"/>
            <a:ext cx="7505700" cy="562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>
            <a:extLst>
              <a:ext uri="{FF2B5EF4-FFF2-40B4-BE49-F238E27FC236}">
                <a16:creationId xmlns:a16="http://schemas.microsoft.com/office/drawing/2014/main" id="{8F81B837-61CB-44FC-8487-2632746F33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62" b="10086"/>
          <a:stretch/>
        </p:blipFill>
        <p:spPr bwMode="auto">
          <a:xfrm>
            <a:off x="7124701" y="4740463"/>
            <a:ext cx="7512128" cy="3489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>
            <a:extLst>
              <a:ext uri="{FF2B5EF4-FFF2-40B4-BE49-F238E27FC236}">
                <a16:creationId xmlns:a16="http://schemas.microsoft.com/office/drawing/2014/main" id="{7B55E032-53F1-4ACA-9147-6DB4753E9F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99249"/>
            <a:ext cx="7124701" cy="4751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-2880344" y="258635"/>
            <a:ext cx="12466796" cy="4950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3850"/>
              </a:lnSpc>
            </a:pPr>
            <a:r>
              <a:rPr lang="en-US" sz="3200" b="1" dirty="0" err="1">
                <a:solidFill>
                  <a:srgbClr val="2F528F"/>
                </a:solidFill>
                <a:latin typeface="Petrona Bold" pitchFamily="2" charset="0"/>
                <a:ea typeface="Inter" pitchFamily="34" charset="-122"/>
                <a:cs typeface="Inter" pitchFamily="34" charset="-120"/>
              </a:rPr>
              <a:t>Социальные</a:t>
            </a:r>
            <a:r>
              <a:rPr lang="en-US" sz="3200" b="1" dirty="0">
                <a:solidFill>
                  <a:srgbClr val="2F528F"/>
                </a:solidFill>
                <a:latin typeface="Petrona Bold" pitchFamily="2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3200" b="1" dirty="0" err="1">
                <a:solidFill>
                  <a:srgbClr val="2F528F"/>
                </a:solidFill>
                <a:latin typeface="Petrona Bold" pitchFamily="2" charset="0"/>
                <a:ea typeface="Inter" pitchFamily="34" charset="-122"/>
                <a:cs typeface="Inter" pitchFamily="34" charset="-120"/>
              </a:rPr>
              <a:t>сети</a:t>
            </a:r>
            <a:r>
              <a:rPr lang="en-US" sz="3200" b="1" dirty="0">
                <a:solidFill>
                  <a:srgbClr val="2F528F"/>
                </a:solidFill>
                <a:latin typeface="Petrona Bold" pitchFamily="2" charset="0"/>
                <a:ea typeface="Inter" pitchFamily="34" charset="-122"/>
                <a:cs typeface="Inter" pitchFamily="34" charset="-120"/>
              </a:rPr>
              <a:t> </a:t>
            </a:r>
            <a:endParaRPr lang="ru-RU" sz="3200" b="1" dirty="0">
              <a:solidFill>
                <a:srgbClr val="2F528F"/>
              </a:solidFill>
              <a:latin typeface="Petrona Bold" pitchFamily="2" charset="0"/>
              <a:ea typeface="Inter" pitchFamily="34" charset="-122"/>
              <a:cs typeface="Inter" pitchFamily="34" charset="-120"/>
            </a:endParaRPr>
          </a:p>
          <a:p>
            <a:pPr algn="ctr">
              <a:lnSpc>
                <a:spcPts val="3850"/>
              </a:lnSpc>
            </a:pPr>
            <a:r>
              <a:rPr lang="en-US" sz="3200" b="1" dirty="0">
                <a:solidFill>
                  <a:srgbClr val="2F528F"/>
                </a:solidFill>
                <a:latin typeface="Petrona Bold" pitchFamily="2" charset="0"/>
                <a:ea typeface="Inter" pitchFamily="34" charset="-122"/>
                <a:cs typeface="Inter" pitchFamily="34" charset="-120"/>
              </a:rPr>
              <a:t>и </a:t>
            </a:r>
            <a:r>
              <a:rPr lang="en-US" sz="3200" b="1" dirty="0" err="1">
                <a:solidFill>
                  <a:srgbClr val="2F528F"/>
                </a:solidFill>
                <a:latin typeface="Petrona Bold" pitchFamily="2" charset="0"/>
                <a:ea typeface="Inter" pitchFamily="34" charset="-122"/>
                <a:cs typeface="Inter" pitchFamily="34" charset="-120"/>
              </a:rPr>
              <a:t>медиаконтент</a:t>
            </a:r>
            <a:r>
              <a:rPr lang="en-US" sz="3200" dirty="0">
                <a:solidFill>
                  <a:srgbClr val="2F528F"/>
                </a:solidFill>
                <a:latin typeface="Petrona Bold" pitchFamily="2" charset="0"/>
                <a:ea typeface="Inter" pitchFamily="34" charset="-122"/>
                <a:cs typeface="Inter" pitchFamily="34" charset="-120"/>
              </a:rPr>
              <a:t>: </a:t>
            </a:r>
          </a:p>
          <a:p>
            <a:pPr algn="ctr">
              <a:lnSpc>
                <a:spcPts val="2300"/>
              </a:lnSpc>
            </a:pPr>
            <a:r>
              <a:rPr lang="en-US" dirty="0" err="1">
                <a:solidFill>
                  <a:srgbClr val="272525"/>
                </a:solidFill>
                <a:latin typeface="Petrona Bold" pitchFamily="2" charset="0"/>
                <a:ea typeface="Inter" pitchFamily="34" charset="-122"/>
                <a:cs typeface="Inter" pitchFamily="34" charset="-120"/>
              </a:rPr>
              <a:t>группы</a:t>
            </a:r>
            <a:r>
              <a:rPr lang="en-US" dirty="0">
                <a:solidFill>
                  <a:srgbClr val="272525"/>
                </a:solidFill>
                <a:latin typeface="Petrona Bold" pitchFamily="2" charset="0"/>
                <a:ea typeface="Inter" pitchFamily="34" charset="-122"/>
                <a:cs typeface="Inter" pitchFamily="34" charset="-120"/>
              </a:rPr>
              <a:t> и </a:t>
            </a:r>
            <a:r>
              <a:rPr lang="en-US" dirty="0" err="1">
                <a:solidFill>
                  <a:srgbClr val="272525"/>
                </a:solidFill>
                <a:latin typeface="Petrona Bold" pitchFamily="2" charset="0"/>
                <a:ea typeface="Inter" pitchFamily="34" charset="-122"/>
                <a:cs typeface="Inter" pitchFamily="34" charset="-120"/>
              </a:rPr>
              <a:t>каналы</a:t>
            </a:r>
            <a:r>
              <a:rPr lang="en-US" dirty="0">
                <a:solidFill>
                  <a:srgbClr val="272525"/>
                </a:solidFill>
                <a:latin typeface="Petrona Bold" pitchFamily="2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dirty="0" err="1">
                <a:solidFill>
                  <a:srgbClr val="272525"/>
                </a:solidFill>
                <a:latin typeface="Petrona Bold" pitchFamily="2" charset="0"/>
                <a:ea typeface="Inter" pitchFamily="34" charset="-122"/>
                <a:cs typeface="Inter" pitchFamily="34" charset="-120"/>
              </a:rPr>
              <a:t>Юношеского</a:t>
            </a:r>
            <a:r>
              <a:rPr lang="en-US" dirty="0">
                <a:solidFill>
                  <a:srgbClr val="272525"/>
                </a:solidFill>
                <a:latin typeface="Petrona Bold" pitchFamily="2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dirty="0" err="1">
                <a:solidFill>
                  <a:srgbClr val="272525"/>
                </a:solidFill>
                <a:latin typeface="Petrona Bold" pitchFamily="2" charset="0"/>
                <a:ea typeface="Inter" pitchFamily="34" charset="-122"/>
                <a:cs typeface="Inter" pitchFamily="34" charset="-120"/>
              </a:rPr>
              <a:t>центра</a:t>
            </a:r>
            <a:endParaRPr lang="en-US" dirty="0">
              <a:solidFill>
                <a:srgbClr val="272525"/>
              </a:solidFill>
              <a:latin typeface="Petrona Bold" pitchFamily="2" charset="0"/>
              <a:ea typeface="Inter" pitchFamily="34" charset="-122"/>
              <a:cs typeface="Inter" pitchFamily="34" charset="-120"/>
            </a:endParaRPr>
          </a:p>
          <a:p>
            <a:pPr algn="ctr">
              <a:lnSpc>
                <a:spcPts val="2300"/>
              </a:lnSpc>
            </a:pPr>
            <a:r>
              <a:rPr lang="en-US" dirty="0">
                <a:solidFill>
                  <a:srgbClr val="272525"/>
                </a:solidFill>
                <a:latin typeface="Petrona Bold" pitchFamily="2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dirty="0">
                <a:latin typeface="Petrona Medium" pitchFamily="2" charset="0"/>
              </a:rPr>
              <a:t>("</a:t>
            </a:r>
            <a:r>
              <a:rPr lang="en-US" dirty="0" err="1">
                <a:solidFill>
                  <a:srgbClr val="272525"/>
                </a:solidFill>
                <a:latin typeface="Petrona Bold" pitchFamily="2" charset="0"/>
                <a:ea typeface="Inter" pitchFamily="34" charset="-122"/>
                <a:cs typeface="Inter" pitchFamily="34" charset="-120"/>
              </a:rPr>
              <a:t>Библиогурман</a:t>
            </a:r>
            <a:r>
              <a:rPr lang="en-US" dirty="0">
                <a:solidFill>
                  <a:srgbClr val="272525"/>
                </a:solidFill>
                <a:latin typeface="Petrona Bold" pitchFamily="2" charset="0"/>
                <a:ea typeface="Inter" pitchFamily="34" charset="-122"/>
                <a:cs typeface="Inter" pitchFamily="34" charset="-120"/>
              </a:rPr>
              <a:t>" </a:t>
            </a:r>
            <a:r>
              <a:rPr lang="en-US" dirty="0" err="1">
                <a:solidFill>
                  <a:srgbClr val="272525"/>
                </a:solidFill>
                <a:latin typeface="Petrona Bold" pitchFamily="2" charset="0"/>
                <a:ea typeface="Inter" pitchFamily="34" charset="-122"/>
                <a:cs typeface="Inter" pitchFamily="34" charset="-120"/>
              </a:rPr>
              <a:t>во</a:t>
            </a:r>
            <a:r>
              <a:rPr lang="en-US" dirty="0">
                <a:solidFill>
                  <a:srgbClr val="272525"/>
                </a:solidFill>
                <a:latin typeface="Petrona Bold" pitchFamily="2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dirty="0" err="1">
                <a:solidFill>
                  <a:srgbClr val="272525"/>
                </a:solidFill>
                <a:latin typeface="Petrona Bold" pitchFamily="2" charset="0"/>
                <a:ea typeface="Inter" pitchFamily="34" charset="-122"/>
                <a:cs typeface="Inter" pitchFamily="34" charset="-120"/>
              </a:rPr>
              <a:t>ВКонтакте</a:t>
            </a:r>
            <a:r>
              <a:rPr lang="en-US" dirty="0">
                <a:solidFill>
                  <a:srgbClr val="272525"/>
                </a:solidFill>
                <a:latin typeface="Petrona Bold" pitchFamily="2" charset="0"/>
                <a:ea typeface="Inter" pitchFamily="34" charset="-122"/>
                <a:cs typeface="Inter" pitchFamily="34" charset="-120"/>
              </a:rPr>
              <a:t>, </a:t>
            </a:r>
          </a:p>
          <a:p>
            <a:pPr algn="ctr">
              <a:lnSpc>
                <a:spcPts val="2300"/>
              </a:lnSpc>
            </a:pPr>
            <a:r>
              <a:rPr lang="en-US" dirty="0">
                <a:solidFill>
                  <a:srgbClr val="272525"/>
                </a:solidFill>
                <a:latin typeface="Petrona Bold" pitchFamily="2" charset="0"/>
                <a:ea typeface="Inter" pitchFamily="34" charset="-122"/>
                <a:cs typeface="Inter" pitchFamily="34" charset="-120"/>
              </a:rPr>
              <a:t>"</a:t>
            </a:r>
            <a:r>
              <a:rPr lang="en-US" dirty="0" err="1">
                <a:solidFill>
                  <a:srgbClr val="272525"/>
                </a:solidFill>
                <a:latin typeface="Petrona Bold" pitchFamily="2" charset="0"/>
                <a:ea typeface="Inter" pitchFamily="34" charset="-122"/>
                <a:cs typeface="Inter" pitchFamily="34" charset="-120"/>
              </a:rPr>
              <a:t>Тендряковка</a:t>
            </a:r>
            <a:r>
              <a:rPr lang="en-US" dirty="0">
                <a:solidFill>
                  <a:srgbClr val="272525"/>
                </a:solidFill>
                <a:latin typeface="Petrona Bold" pitchFamily="2" charset="0"/>
                <a:ea typeface="Inter" pitchFamily="34" charset="-122"/>
                <a:cs typeface="Inter" pitchFamily="34" charset="-120"/>
              </a:rPr>
              <a:t>" в </a:t>
            </a:r>
            <a:r>
              <a:rPr lang="en-US" dirty="0" err="1">
                <a:solidFill>
                  <a:srgbClr val="272525"/>
                </a:solidFill>
                <a:latin typeface="Petrona Bold" pitchFamily="2" charset="0"/>
                <a:ea typeface="Inter" pitchFamily="34" charset="-122"/>
                <a:cs typeface="Inter" pitchFamily="34" charset="-120"/>
              </a:rPr>
              <a:t>Яндекс.Дзен</a:t>
            </a:r>
            <a:r>
              <a:rPr lang="en-US" dirty="0">
                <a:solidFill>
                  <a:srgbClr val="272525"/>
                </a:solidFill>
                <a:latin typeface="Petrona Bold" pitchFamily="2" charset="0"/>
                <a:ea typeface="Inter" pitchFamily="34" charset="-122"/>
                <a:cs typeface="Inter" pitchFamily="34" charset="-120"/>
              </a:rPr>
              <a:t> и </a:t>
            </a:r>
            <a:r>
              <a:rPr lang="en-US" dirty="0">
                <a:latin typeface="Petrona Medium" pitchFamily="2" charset="0"/>
              </a:rPr>
              <a:t>Telegram). </a:t>
            </a:r>
            <a:endParaRPr lang="en-US" b="1" dirty="0">
              <a:latin typeface="Petrona Medium" pitchFamily="2" charset="0"/>
            </a:endParaRPr>
          </a:p>
        </p:txBody>
      </p:sp>
      <p:sp>
        <p:nvSpPr>
          <p:cNvPr id="6" name="Text 4"/>
          <p:cNvSpPr/>
          <p:nvPr/>
        </p:nvSpPr>
        <p:spPr>
          <a:xfrm>
            <a:off x="6891687" y="6138299"/>
            <a:ext cx="6603087" cy="2413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300"/>
              </a:lnSpc>
              <a:buSzPct val="100000"/>
            </a:pPr>
            <a:r>
              <a:rPr lang="en-US" sz="2000" dirty="0">
                <a:solidFill>
                  <a:srgbClr val="272525"/>
                </a:solidFill>
                <a:latin typeface="Petrona Bold" pitchFamily="2" charset="0"/>
                <a:ea typeface="Inter" pitchFamily="34" charset="-122"/>
                <a:cs typeface="Inter" pitchFamily="34" charset="-120"/>
              </a:rPr>
              <a:t>ИИ </a:t>
            </a:r>
            <a:r>
              <a:rPr lang="en-US" sz="2000" dirty="0" err="1">
                <a:solidFill>
                  <a:srgbClr val="272525"/>
                </a:solidFill>
                <a:latin typeface="Petrona Bold" pitchFamily="2" charset="0"/>
                <a:ea typeface="Inter" pitchFamily="34" charset="-122"/>
                <a:cs typeface="Inter" pitchFamily="34" charset="-120"/>
              </a:rPr>
              <a:t>помогает</a:t>
            </a:r>
            <a:r>
              <a:rPr lang="en-US" sz="2000" dirty="0">
                <a:solidFill>
                  <a:srgbClr val="272525"/>
                </a:solidFill>
                <a:latin typeface="Petrona Bold" pitchFamily="2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2000" dirty="0" err="1">
                <a:solidFill>
                  <a:srgbClr val="272525"/>
                </a:solidFill>
                <a:latin typeface="Petrona Bold" pitchFamily="2" charset="0"/>
                <a:ea typeface="Inter" pitchFamily="34" charset="-122"/>
                <a:cs typeface="Inter" pitchFamily="34" charset="-120"/>
              </a:rPr>
              <a:t>генерировать</a:t>
            </a:r>
            <a:r>
              <a:rPr lang="en-US" sz="2000" dirty="0">
                <a:solidFill>
                  <a:srgbClr val="272525"/>
                </a:solidFill>
                <a:latin typeface="Petrona Bold" pitchFamily="2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2000" dirty="0" err="1">
                <a:solidFill>
                  <a:srgbClr val="272525"/>
                </a:solidFill>
                <a:latin typeface="Petrona Bold" pitchFamily="2" charset="0"/>
                <a:ea typeface="Inter" pitchFamily="34" charset="-122"/>
                <a:cs typeface="Inter" pitchFamily="34" charset="-120"/>
              </a:rPr>
              <a:t>аннотации</a:t>
            </a:r>
            <a:r>
              <a:rPr lang="en-US" sz="2000" dirty="0">
                <a:solidFill>
                  <a:srgbClr val="272525"/>
                </a:solidFill>
                <a:latin typeface="Petrona Bold" pitchFamily="2" charset="0"/>
                <a:ea typeface="Inter" pitchFamily="34" charset="-122"/>
                <a:cs typeface="Inter" pitchFamily="34" charset="-120"/>
              </a:rPr>
              <a:t> и </a:t>
            </a:r>
            <a:r>
              <a:rPr lang="en-US" sz="2000" dirty="0" err="1">
                <a:solidFill>
                  <a:srgbClr val="272525"/>
                </a:solidFill>
                <a:latin typeface="Petrona Bold" pitchFamily="2" charset="0"/>
                <a:ea typeface="Inter" pitchFamily="34" charset="-122"/>
                <a:cs typeface="Inter" pitchFamily="34" charset="-120"/>
              </a:rPr>
              <a:t>заголовки</a:t>
            </a:r>
            <a:r>
              <a:rPr lang="en-US" sz="2000" dirty="0">
                <a:solidFill>
                  <a:srgbClr val="272525"/>
                </a:solidFill>
                <a:latin typeface="Petrona Bold" pitchFamily="2" charset="0"/>
                <a:ea typeface="Inter" pitchFamily="34" charset="-122"/>
                <a:cs typeface="Inter" pitchFamily="34" charset="-120"/>
              </a:rPr>
              <a:t>, </a:t>
            </a:r>
          </a:p>
          <a:p>
            <a:pPr>
              <a:lnSpc>
                <a:spcPts val="2300"/>
              </a:lnSpc>
              <a:buSzPct val="100000"/>
            </a:pPr>
            <a:r>
              <a:rPr lang="en-US" sz="2000" dirty="0" err="1">
                <a:solidFill>
                  <a:srgbClr val="272525"/>
                </a:solidFill>
                <a:latin typeface="Petrona Bold" pitchFamily="2" charset="0"/>
                <a:ea typeface="Inter" pitchFamily="34" charset="-122"/>
                <a:cs typeface="Inter" pitchFamily="34" charset="-120"/>
              </a:rPr>
              <a:t>анализировать</a:t>
            </a:r>
            <a:r>
              <a:rPr lang="en-US" sz="2000" dirty="0">
                <a:solidFill>
                  <a:srgbClr val="272525"/>
                </a:solidFill>
                <a:latin typeface="Petrona Bold" pitchFamily="2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2000" dirty="0" err="1">
                <a:solidFill>
                  <a:srgbClr val="272525"/>
                </a:solidFill>
                <a:latin typeface="Petrona Bold" pitchFamily="2" charset="0"/>
                <a:ea typeface="Inter" pitchFamily="34" charset="-122"/>
                <a:cs typeface="Inter" pitchFamily="34" charset="-120"/>
              </a:rPr>
              <a:t>вовлечённость</a:t>
            </a:r>
            <a:r>
              <a:rPr lang="en-US" sz="2000" dirty="0">
                <a:solidFill>
                  <a:srgbClr val="272525"/>
                </a:solidFill>
                <a:latin typeface="Petrona Bold" pitchFamily="2" charset="0"/>
                <a:ea typeface="Inter" pitchFamily="34" charset="-122"/>
                <a:cs typeface="Inter" pitchFamily="34" charset="-120"/>
              </a:rPr>
              <a:t>, </a:t>
            </a:r>
            <a:r>
              <a:rPr lang="en-US" sz="2000" dirty="0" err="1">
                <a:solidFill>
                  <a:srgbClr val="272525"/>
                </a:solidFill>
                <a:latin typeface="Petrona Bold" pitchFamily="2" charset="0"/>
                <a:ea typeface="Inter" pitchFamily="34" charset="-122"/>
                <a:cs typeface="Inter" pitchFamily="34" charset="-120"/>
              </a:rPr>
              <a:t>автоматизировать</a:t>
            </a:r>
            <a:r>
              <a:rPr lang="en-US" sz="2000" dirty="0">
                <a:solidFill>
                  <a:srgbClr val="272525"/>
                </a:solidFill>
                <a:latin typeface="Petrona Bold" pitchFamily="2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2000" dirty="0" err="1">
                <a:solidFill>
                  <a:srgbClr val="272525"/>
                </a:solidFill>
                <a:latin typeface="Petrona Bold" pitchFamily="2" charset="0"/>
                <a:ea typeface="Inter" pitchFamily="34" charset="-122"/>
                <a:cs typeface="Inter" pitchFamily="34" charset="-120"/>
              </a:rPr>
              <a:t>контент-план</a:t>
            </a:r>
            <a:r>
              <a:rPr lang="en-US" sz="2000" dirty="0">
                <a:solidFill>
                  <a:srgbClr val="272525"/>
                </a:solidFill>
                <a:latin typeface="Petrona Bold" pitchFamily="2" charset="0"/>
                <a:ea typeface="Inter" pitchFamily="34" charset="-122"/>
                <a:cs typeface="Inter" pitchFamily="34" charset="-120"/>
              </a:rPr>
              <a:t>.</a:t>
            </a:r>
            <a:endParaRPr lang="en-US" sz="2000" dirty="0">
              <a:latin typeface="Petrona Bold" pitchFamily="2" charset="0"/>
            </a:endParaRPr>
          </a:p>
          <a:p>
            <a:pPr algn="l">
              <a:lnSpc>
                <a:spcPts val="1900"/>
              </a:lnSpc>
              <a:buSzPct val="100000"/>
            </a:pPr>
            <a:endParaRPr lang="en-US" sz="1150" dirty="0"/>
          </a:p>
        </p:txBody>
      </p:sp>
      <p:sp>
        <p:nvSpPr>
          <p:cNvPr id="9" name="Text 6"/>
          <p:cNvSpPr/>
          <p:nvPr/>
        </p:nvSpPr>
        <p:spPr>
          <a:xfrm>
            <a:off x="528042" y="8248293"/>
            <a:ext cx="13574316" cy="4826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endParaRPr lang="en-US" sz="1150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9013C3F-ED9F-40F8-9AFD-FDEA5B4BE6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5943" y="0"/>
            <a:ext cx="8384458" cy="5409724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F10D35AA-D717-497E-BF6B-6B36070A38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0223" y="2566638"/>
            <a:ext cx="2341531" cy="2341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>
            <a:extLst>
              <a:ext uri="{FF2B5EF4-FFF2-40B4-BE49-F238E27FC236}">
                <a16:creationId xmlns:a16="http://schemas.microsoft.com/office/drawing/2014/main" id="{F502252A-F62D-4FA0-9C5C-19DE35E727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68" b="19016"/>
          <a:stretch>
            <a:fillRect/>
          </a:stretch>
        </p:blipFill>
        <p:spPr bwMode="auto">
          <a:xfrm>
            <a:off x="2216367" y="5340654"/>
            <a:ext cx="2273373" cy="2624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2309C88A-47AC-4A7E-836B-A8EC55ADD3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661" y="2581628"/>
            <a:ext cx="2273373" cy="2273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7498CCF5-8853-448B-8F3B-4D96CF663FBF}"/>
              </a:ext>
            </a:extLst>
          </p:cNvPr>
          <p:cNvSpPr/>
          <p:nvPr/>
        </p:nvSpPr>
        <p:spPr>
          <a:xfrm>
            <a:off x="12522926" y="7428411"/>
            <a:ext cx="2107474" cy="8011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22507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6" descr="Picture background">
            <a:extLst>
              <a:ext uri="{FF2B5EF4-FFF2-40B4-BE49-F238E27FC236}">
                <a16:creationId xmlns:a16="http://schemas.microsoft.com/office/drawing/2014/main" id="{E3EFFAF7-A554-4516-A63A-8E23A1B6E4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630400" cy="822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CBFAE6F-BF2D-43F0-8DD9-4012858E1422}"/>
              </a:ext>
            </a:extLst>
          </p:cNvPr>
          <p:cNvSpPr/>
          <p:nvPr/>
        </p:nvSpPr>
        <p:spPr>
          <a:xfrm>
            <a:off x="2821576" y="1233828"/>
            <a:ext cx="9405257" cy="42171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5400" b="1" dirty="0">
                <a:solidFill>
                  <a:schemeClr val="bg1"/>
                </a:solidFill>
                <a:latin typeface="system-ui"/>
              </a:rPr>
              <a:t>Планы на будущее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chemeClr val="bg1"/>
                </a:solidFill>
                <a:latin typeface="system-ui"/>
              </a:rPr>
              <a:t>Персонализированные рекомендации участникам.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chemeClr val="bg1"/>
                </a:solidFill>
                <a:latin typeface="system-ui"/>
              </a:rPr>
              <a:t>Автоматизация творческих процессов.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chemeClr val="bg1"/>
                </a:solidFill>
                <a:latin typeface="system-ui"/>
              </a:rPr>
              <a:t>Интерактивные игры с AR и ИИ.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chemeClr val="bg1"/>
                </a:solidFill>
                <a:latin typeface="system-ui"/>
              </a:rPr>
              <a:t>Аналитика и прогнозирование развития программ.</a:t>
            </a:r>
            <a:endParaRPr lang="ru-RU" sz="3200" b="0" i="0" dirty="0">
              <a:solidFill>
                <a:schemeClr val="bg1"/>
              </a:solidFill>
              <a:effectLst/>
              <a:latin typeface="system-ui"/>
            </a:endParaRPr>
          </a:p>
        </p:txBody>
      </p:sp>
    </p:spTree>
    <p:extLst>
      <p:ext uri="{BB962C8B-B14F-4D97-AF65-F5344CB8AC3E}">
        <p14:creationId xmlns:p14="http://schemas.microsoft.com/office/powerpoint/2010/main" val="3742709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6" descr="Picture background">
            <a:extLst>
              <a:ext uri="{FF2B5EF4-FFF2-40B4-BE49-F238E27FC236}">
                <a16:creationId xmlns:a16="http://schemas.microsoft.com/office/drawing/2014/main" id="{E3EFFAF7-A554-4516-A63A-8E23A1B6E4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0"/>
            <a:ext cx="14630400" cy="822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CBFAE6F-BF2D-43F0-8DD9-4012858E1422}"/>
              </a:ext>
            </a:extLst>
          </p:cNvPr>
          <p:cNvSpPr/>
          <p:nvPr/>
        </p:nvSpPr>
        <p:spPr>
          <a:xfrm>
            <a:off x="2612571" y="2462081"/>
            <a:ext cx="9405257" cy="24565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5400" b="1" dirty="0">
                <a:solidFill>
                  <a:schemeClr val="bg1"/>
                </a:solidFill>
                <a:latin typeface="system-ui"/>
              </a:rPr>
              <a:t>Спасибо за внимание!</a:t>
            </a:r>
          </a:p>
          <a:p>
            <a:pPr algn="ctr">
              <a:lnSpc>
                <a:spcPct val="150000"/>
              </a:lnSpc>
            </a:pPr>
            <a:endParaRPr lang="ru-RU" sz="5400" b="1" dirty="0">
              <a:solidFill>
                <a:schemeClr val="bg1"/>
              </a:solidFill>
              <a:latin typeface="system-ui"/>
            </a:endParaRPr>
          </a:p>
        </p:txBody>
      </p:sp>
    </p:spTree>
    <p:extLst>
      <p:ext uri="{BB962C8B-B14F-4D97-AF65-F5344CB8AC3E}">
        <p14:creationId xmlns:p14="http://schemas.microsoft.com/office/powerpoint/2010/main" val="1680405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Picture background">
            <a:extLst>
              <a:ext uri="{FF2B5EF4-FFF2-40B4-BE49-F238E27FC236}">
                <a16:creationId xmlns:a16="http://schemas.microsoft.com/office/drawing/2014/main" id="{52478682-251A-4ED8-8553-F38FAD83FA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437"/>
            <a:ext cx="14630400" cy="822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0"/>
          <p:cNvSpPr/>
          <p:nvPr/>
        </p:nvSpPr>
        <p:spPr>
          <a:xfrm>
            <a:off x="3414236" y="605077"/>
            <a:ext cx="9385221" cy="10141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850"/>
              </a:lnSpc>
              <a:buNone/>
            </a:pPr>
            <a:r>
              <a:rPr lang="en-US" sz="4650" b="1" dirty="0">
                <a:solidFill>
                  <a:schemeClr val="bg1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Цифровая </a:t>
            </a:r>
            <a:r>
              <a:rPr lang="en-US" sz="4650" b="1" dirty="0" err="1">
                <a:solidFill>
                  <a:schemeClr val="bg1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трансформация</a:t>
            </a:r>
            <a:r>
              <a:rPr lang="en-US" sz="4650" b="1" dirty="0">
                <a:solidFill>
                  <a:schemeClr val="bg1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 </a:t>
            </a:r>
            <a:endParaRPr lang="ru-RU" sz="4650" b="1" dirty="0">
              <a:solidFill>
                <a:schemeClr val="bg1"/>
              </a:solidFill>
              <a:latin typeface="Petrona Bold" pitchFamily="34" charset="0"/>
              <a:ea typeface="Petrona Bold" pitchFamily="34" charset="-122"/>
              <a:cs typeface="Petrona Bold" pitchFamily="34" charset="-120"/>
            </a:endParaRPr>
          </a:p>
        </p:txBody>
      </p:sp>
      <p:sp>
        <p:nvSpPr>
          <p:cNvPr id="6" name="Text 2"/>
          <p:cNvSpPr/>
          <p:nvPr/>
        </p:nvSpPr>
        <p:spPr>
          <a:xfrm>
            <a:off x="2717840" y="2234864"/>
            <a:ext cx="3107055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b="1" dirty="0">
                <a:solidFill>
                  <a:schemeClr val="bg1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ИИ в </a:t>
            </a:r>
            <a:r>
              <a:rPr lang="en-US" sz="2300" b="1" dirty="0" err="1">
                <a:solidFill>
                  <a:schemeClr val="bg1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мероприятиях</a:t>
            </a:r>
            <a:endParaRPr lang="en-US" sz="2300" dirty="0">
              <a:solidFill>
                <a:schemeClr val="bg1"/>
              </a:solidFill>
            </a:endParaRPr>
          </a:p>
        </p:txBody>
      </p:sp>
      <p:sp>
        <p:nvSpPr>
          <p:cNvPr id="7" name="Text 3"/>
          <p:cNvSpPr/>
          <p:nvPr/>
        </p:nvSpPr>
        <p:spPr>
          <a:xfrm>
            <a:off x="2291239" y="2842646"/>
            <a:ext cx="4550807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chemeClr val="bg1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Используем искусственный интеллект в образовательных и культурно-массовых акциях.</a:t>
            </a:r>
            <a:endParaRPr lang="en-US" sz="1750" dirty="0">
              <a:solidFill>
                <a:schemeClr val="bg1"/>
              </a:solidFill>
            </a:endParaRPr>
          </a:p>
        </p:txBody>
      </p:sp>
      <p:sp>
        <p:nvSpPr>
          <p:cNvPr id="10" name="Text 5"/>
          <p:cNvSpPr/>
          <p:nvPr/>
        </p:nvSpPr>
        <p:spPr>
          <a:xfrm>
            <a:off x="8314134" y="2208555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b="1" dirty="0">
                <a:solidFill>
                  <a:schemeClr val="bg1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Цель</a:t>
            </a:r>
            <a:endParaRPr lang="en-US" sz="2300" dirty="0">
              <a:solidFill>
                <a:schemeClr val="bg1"/>
              </a:solidFill>
            </a:endParaRPr>
          </a:p>
        </p:txBody>
      </p:sp>
      <p:sp>
        <p:nvSpPr>
          <p:cNvPr id="11" name="Text 6"/>
          <p:cNvSpPr/>
          <p:nvPr/>
        </p:nvSpPr>
        <p:spPr>
          <a:xfrm>
            <a:off x="7788235" y="2807027"/>
            <a:ext cx="455092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chemeClr val="bg1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Сделать контент доступнее, интереснее и ближе молодому поколению.</a:t>
            </a:r>
            <a:endParaRPr lang="en-US" sz="1750" dirty="0">
              <a:solidFill>
                <a:schemeClr val="bg1"/>
              </a:solidFill>
            </a:endParaRPr>
          </a:p>
        </p:txBody>
      </p:sp>
      <p:sp>
        <p:nvSpPr>
          <p:cNvPr id="14" name="Text 8"/>
          <p:cNvSpPr/>
          <p:nvPr/>
        </p:nvSpPr>
        <p:spPr>
          <a:xfrm>
            <a:off x="2847856" y="4380812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b="1" dirty="0">
                <a:solidFill>
                  <a:schemeClr val="bg1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Направления</a:t>
            </a:r>
            <a:endParaRPr lang="en-US" sz="2300" dirty="0">
              <a:solidFill>
                <a:schemeClr val="bg1"/>
              </a:solidFill>
            </a:endParaRPr>
          </a:p>
        </p:txBody>
      </p:sp>
      <p:sp>
        <p:nvSpPr>
          <p:cNvPr id="15" name="Text 9"/>
          <p:cNvSpPr/>
          <p:nvPr/>
        </p:nvSpPr>
        <p:spPr>
          <a:xfrm>
            <a:off x="2393316" y="4958064"/>
            <a:ext cx="349567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chemeClr val="bg1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Акции, конкурсы, обучение, </a:t>
            </a:r>
            <a:endParaRPr lang="ru-RU" sz="1750" dirty="0">
              <a:solidFill>
                <a:schemeClr val="bg1"/>
              </a:solidFill>
              <a:latin typeface="Inter" pitchFamily="34" charset="0"/>
              <a:ea typeface="Inter" pitchFamily="34" charset="-122"/>
              <a:cs typeface="Inter" pitchFamily="34" charset="-120"/>
            </a:endParaRPr>
          </a:p>
          <a:p>
            <a:pPr marL="0" indent="0" algn="l">
              <a:lnSpc>
                <a:spcPts val="2850"/>
              </a:lnSpc>
              <a:buNone/>
            </a:pPr>
            <a:r>
              <a:rPr lang="en-US" sz="1750" dirty="0" err="1">
                <a:solidFill>
                  <a:schemeClr val="bg1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создание</a:t>
            </a:r>
            <a:r>
              <a:rPr lang="en-US" sz="1750" dirty="0">
                <a:solidFill>
                  <a:schemeClr val="bg1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медиаконтента</a:t>
            </a: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</a:t>
            </a:r>
            <a:endParaRPr lang="en-US" sz="1750" dirty="0"/>
          </a:p>
        </p:txBody>
      </p:sp>
      <p:sp>
        <p:nvSpPr>
          <p:cNvPr id="16" name="AutoShape 8" descr="Picture background">
            <a:extLst>
              <a:ext uri="{FF2B5EF4-FFF2-40B4-BE49-F238E27FC236}">
                <a16:creationId xmlns:a16="http://schemas.microsoft.com/office/drawing/2014/main" id="{46D9E9F4-2042-4E6F-8F0A-8C0EFD15B43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162800" y="396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64" name="Picture 16">
            <a:extLst>
              <a:ext uri="{FF2B5EF4-FFF2-40B4-BE49-F238E27FC236}">
                <a16:creationId xmlns:a16="http://schemas.microsoft.com/office/drawing/2014/main" id="{34EECA26-3C72-442C-8009-AFE1BCA5AC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3688913"/>
            <a:ext cx="4868862" cy="3989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052155" y="264879"/>
            <a:ext cx="9463445" cy="5528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350"/>
              </a:lnSpc>
              <a:buNone/>
            </a:pPr>
            <a:r>
              <a:rPr lang="en-US" sz="3450" b="1" dirty="0">
                <a:solidFill>
                  <a:schemeClr val="accent1">
                    <a:lumMod val="50000"/>
                  </a:schemeClr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"</a:t>
            </a:r>
            <a:r>
              <a:rPr lang="en-US" sz="3450" b="1" dirty="0" err="1">
                <a:solidFill>
                  <a:schemeClr val="accent1">
                    <a:lumMod val="50000"/>
                  </a:schemeClr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Прочитай</a:t>
            </a:r>
            <a:r>
              <a:rPr lang="en-US" sz="3450" b="1" dirty="0">
                <a:solidFill>
                  <a:schemeClr val="accent1">
                    <a:lumMod val="50000"/>
                  </a:schemeClr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 </a:t>
            </a:r>
            <a:r>
              <a:rPr lang="en-US" sz="3450" b="1" dirty="0" err="1">
                <a:solidFill>
                  <a:schemeClr val="accent1">
                    <a:lumMod val="50000"/>
                  </a:schemeClr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Рубцова</a:t>
            </a:r>
            <a:r>
              <a:rPr lang="en-US" sz="3450" b="1" dirty="0">
                <a:solidFill>
                  <a:schemeClr val="accent1">
                    <a:lumMod val="50000"/>
                  </a:schemeClr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"</a:t>
            </a:r>
            <a:r>
              <a:rPr lang="ru-RU" sz="3450" b="1" dirty="0">
                <a:solidFill>
                  <a:schemeClr val="accent1">
                    <a:lumMod val="50000"/>
                  </a:schemeClr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.</a:t>
            </a:r>
          </a:p>
          <a:p>
            <a:pPr marL="0" indent="0" algn="l">
              <a:lnSpc>
                <a:spcPts val="4350"/>
              </a:lnSpc>
              <a:buNone/>
            </a:pPr>
            <a:r>
              <a:rPr lang="en-US" sz="345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 </a:t>
            </a:r>
            <a:r>
              <a:rPr lang="en-US" sz="3450" b="1" dirty="0">
                <a:solidFill>
                  <a:schemeClr val="accent1">
                    <a:lumMod val="50000"/>
                  </a:schemeClr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Поэзия и нейросети</a:t>
            </a:r>
            <a:endParaRPr lang="en-US" sz="345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Text 1"/>
          <p:cNvSpPr/>
          <p:nvPr/>
        </p:nvSpPr>
        <p:spPr>
          <a:xfrm>
            <a:off x="523102" y="1825943"/>
            <a:ext cx="2211586" cy="2764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280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Как это работает?</a:t>
            </a:r>
            <a:endParaRPr lang="en-US" sz="2800" dirty="0"/>
          </a:p>
        </p:txBody>
      </p:sp>
      <p:sp>
        <p:nvSpPr>
          <p:cNvPr id="4" name="Text 2"/>
          <p:cNvSpPr/>
          <p:nvPr/>
        </p:nvSpPr>
        <p:spPr>
          <a:xfrm>
            <a:off x="523102" y="2251707"/>
            <a:ext cx="6519982" cy="2695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100"/>
              </a:lnSpc>
              <a:buSzPct val="100000"/>
              <a:buChar char="•"/>
            </a:pPr>
            <a:r>
              <a:rPr lang="en-US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Участники читают стихи Николая Рубцова.</a:t>
            </a:r>
            <a:endParaRPr lang="en-US" dirty="0"/>
          </a:p>
        </p:txBody>
      </p:sp>
      <p:sp>
        <p:nvSpPr>
          <p:cNvPr id="5" name="Text 3"/>
          <p:cNvSpPr/>
          <p:nvPr/>
        </p:nvSpPr>
        <p:spPr>
          <a:xfrm>
            <a:off x="523102" y="2594015"/>
            <a:ext cx="5563433" cy="2695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100"/>
              </a:lnSpc>
              <a:buSzPct val="100000"/>
              <a:buChar char="•"/>
            </a:pPr>
            <a:r>
              <a:rPr lang="en-US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Создают иллюстрации к </a:t>
            </a:r>
            <a:r>
              <a:rPr lang="en-US" dirty="0" err="1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ним</a:t>
            </a:r>
            <a:r>
              <a:rPr lang="en-US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с </a:t>
            </a:r>
            <a:r>
              <a:rPr lang="en-US" dirty="0" err="1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помощью</a:t>
            </a:r>
            <a:endParaRPr lang="ru-RU" dirty="0">
              <a:solidFill>
                <a:srgbClr val="272525"/>
              </a:solidFill>
              <a:latin typeface="Inter" pitchFamily="34" charset="0"/>
              <a:ea typeface="Inter" pitchFamily="34" charset="-122"/>
              <a:cs typeface="Inter" pitchFamily="34" charset="-120"/>
            </a:endParaRPr>
          </a:p>
          <a:p>
            <a:pPr algn="l">
              <a:lnSpc>
                <a:spcPts val="2100"/>
              </a:lnSpc>
              <a:buSzPct val="100000"/>
            </a:pPr>
            <a:r>
              <a:rPr lang="en-US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нейросетей.</a:t>
            </a:r>
            <a:endParaRPr lang="en-US" dirty="0"/>
          </a:p>
        </p:txBody>
      </p:sp>
      <p:sp>
        <p:nvSpPr>
          <p:cNvPr id="7" name="Text 4"/>
          <p:cNvSpPr/>
          <p:nvPr/>
        </p:nvSpPr>
        <p:spPr>
          <a:xfrm>
            <a:off x="580251" y="3336961"/>
            <a:ext cx="5449133" cy="2695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b="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Задача: </a:t>
            </a:r>
            <a:r>
              <a:rPr lang="en-US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углубить понимание поэзии </a:t>
            </a:r>
            <a:r>
              <a:rPr lang="en-US" dirty="0" err="1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через</a:t>
            </a:r>
            <a:r>
              <a:rPr lang="en-US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endParaRPr lang="ru-RU" dirty="0">
              <a:solidFill>
                <a:srgbClr val="272525"/>
              </a:solidFill>
              <a:latin typeface="Inter" pitchFamily="34" charset="0"/>
              <a:ea typeface="Inter" pitchFamily="34" charset="-122"/>
              <a:cs typeface="Inter" pitchFamily="34" charset="-120"/>
            </a:endParaRPr>
          </a:p>
          <a:p>
            <a:pPr marL="0" indent="0" algn="l">
              <a:lnSpc>
                <a:spcPts val="2100"/>
              </a:lnSpc>
              <a:buNone/>
            </a:pPr>
            <a:r>
              <a:rPr lang="en-US" dirty="0" err="1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цифровое</a:t>
            </a:r>
            <a:r>
              <a:rPr lang="en-US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dirty="0" err="1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творчество</a:t>
            </a:r>
            <a:r>
              <a:rPr lang="en-US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</a:t>
            </a:r>
            <a:endParaRPr lang="ru-RU" dirty="0">
              <a:solidFill>
                <a:srgbClr val="272525"/>
              </a:solidFill>
              <a:latin typeface="Inter" pitchFamily="34" charset="0"/>
              <a:ea typeface="Inter" pitchFamily="34" charset="-122"/>
              <a:cs typeface="Inter" pitchFamily="34" charset="-120"/>
            </a:endParaRPr>
          </a:p>
          <a:p>
            <a:pPr marL="0" indent="0" algn="l">
              <a:lnSpc>
                <a:spcPts val="2100"/>
              </a:lnSpc>
              <a:buNone/>
            </a:pPr>
            <a:endParaRPr lang="ru-RU" dirty="0">
              <a:solidFill>
                <a:srgbClr val="272525"/>
              </a:solidFill>
              <a:latin typeface="Inter" pitchFamily="34" charset="0"/>
              <a:ea typeface="Inter" pitchFamily="34" charset="-122"/>
              <a:cs typeface="Inter" pitchFamily="34" charset="-120"/>
            </a:endParaRPr>
          </a:p>
          <a:p>
            <a:pPr marL="0" indent="0" algn="l">
              <a:lnSpc>
                <a:spcPts val="2100"/>
              </a:lnSpc>
              <a:buNone/>
            </a:pPr>
            <a:r>
              <a:rPr lang="en-US" b="1" dirty="0" err="1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Результат</a:t>
            </a:r>
            <a:r>
              <a:rPr lang="en-US" b="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: </a:t>
            </a:r>
            <a:r>
              <a:rPr lang="en-US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развитие художественного </a:t>
            </a:r>
            <a:r>
              <a:rPr lang="en-US" dirty="0" err="1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мышления</a:t>
            </a:r>
            <a:r>
              <a:rPr lang="en-US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endParaRPr lang="ru-RU" dirty="0">
              <a:solidFill>
                <a:srgbClr val="272525"/>
              </a:solidFill>
              <a:latin typeface="Inter" pitchFamily="34" charset="0"/>
              <a:ea typeface="Inter" pitchFamily="34" charset="-122"/>
              <a:cs typeface="Inter" pitchFamily="34" charset="-120"/>
            </a:endParaRPr>
          </a:p>
          <a:p>
            <a:pPr marL="0" indent="0" algn="l">
              <a:lnSpc>
                <a:spcPts val="2100"/>
              </a:lnSpc>
              <a:buNone/>
            </a:pPr>
            <a:r>
              <a:rPr lang="en-US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и популяризация классики.</a:t>
            </a:r>
            <a:endParaRPr lang="en-US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01246E60-F5BF-431C-B990-94839CE8FB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0"/>
            <a:ext cx="8229600" cy="822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0CE7ABC-17AE-4B78-A64C-860447D9B613}"/>
              </a:ext>
            </a:extLst>
          </p:cNvPr>
          <p:cNvSpPr txBox="1"/>
          <p:nvPr/>
        </p:nvSpPr>
        <p:spPr>
          <a:xfrm>
            <a:off x="1413660" y="4813280"/>
            <a:ext cx="528720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Участник: Воробьева Ирина Анатольевна, библиотека-филиал №1</a:t>
            </a:r>
          </a:p>
          <a:p>
            <a:r>
              <a:rPr lang="ru-RU" dirty="0"/>
              <a:t>для детей МБУ «Центральная библиотека города Алчевска», Луганская Народная Республика.</a:t>
            </a:r>
          </a:p>
          <a:p>
            <a:endParaRPr lang="ru-RU" dirty="0"/>
          </a:p>
          <a:p>
            <a:r>
              <a:rPr lang="ru-RU" dirty="0"/>
              <a:t>Изображение сгенерировано нейросетью «</a:t>
            </a:r>
            <a:r>
              <a:rPr lang="ru-RU" dirty="0" err="1"/>
              <a:t>Bing</a:t>
            </a:r>
            <a:r>
              <a:rPr lang="ru-RU" dirty="0"/>
              <a:t>» </a:t>
            </a:r>
          </a:p>
          <a:p>
            <a:r>
              <a:rPr lang="ru-RU" dirty="0"/>
              <a:t>на строки из стихотворения Н. Рубцова «Улетели листья»:</a:t>
            </a:r>
          </a:p>
          <a:p>
            <a:r>
              <a:rPr lang="ru-RU" dirty="0"/>
              <a:t>Улетели листья с тополей —</a:t>
            </a:r>
          </a:p>
          <a:p>
            <a:r>
              <a:rPr lang="ru-RU" dirty="0"/>
              <a:t>Повторилась в мире неизбежность…</a:t>
            </a:r>
          </a:p>
          <a:p>
            <a:r>
              <a:rPr lang="ru-RU" dirty="0"/>
              <a:t>Не жалей ты листья, не жалей,</a:t>
            </a:r>
          </a:p>
          <a:p>
            <a:r>
              <a:rPr lang="ru-RU" dirty="0"/>
              <a:t>А жалей любовь мою и нежность!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-3258026" y="248349"/>
            <a:ext cx="13088303" cy="144565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4000"/>
              </a:lnSpc>
              <a:buNone/>
            </a:pPr>
            <a:r>
              <a:rPr lang="en-US" sz="3600" b="1" dirty="0">
                <a:solidFill>
                  <a:srgbClr val="2F528F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«Разного роста мечты»: </a:t>
            </a:r>
            <a:endParaRPr lang="ru-RU" sz="3600" b="1" dirty="0">
              <a:solidFill>
                <a:srgbClr val="2F528F"/>
              </a:solidFill>
              <a:latin typeface="Petrona Bold" pitchFamily="34" charset="0"/>
              <a:ea typeface="Petrona Bold" pitchFamily="34" charset="-122"/>
              <a:cs typeface="Petrona Bold" pitchFamily="34" charset="-120"/>
            </a:endParaRPr>
          </a:p>
          <a:p>
            <a:pPr marL="0" indent="0" algn="ctr">
              <a:lnSpc>
                <a:spcPts val="4000"/>
              </a:lnSpc>
              <a:buNone/>
            </a:pPr>
            <a:r>
              <a:rPr lang="en-US" sz="3600" b="1" dirty="0">
                <a:solidFill>
                  <a:srgbClr val="2F528F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Татьяна </a:t>
            </a:r>
            <a:r>
              <a:rPr lang="en-US" sz="3600" b="1" dirty="0" err="1">
                <a:solidFill>
                  <a:srgbClr val="2F528F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Петухова</a:t>
            </a:r>
            <a:r>
              <a:rPr lang="en-US" sz="3600" b="1" dirty="0">
                <a:solidFill>
                  <a:srgbClr val="2F528F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 </a:t>
            </a:r>
            <a:endParaRPr lang="ru-RU" sz="3600" b="1" dirty="0">
              <a:solidFill>
                <a:srgbClr val="2F528F"/>
              </a:solidFill>
              <a:latin typeface="Petrona Bold" pitchFamily="34" charset="0"/>
              <a:ea typeface="Petrona Bold" pitchFamily="34" charset="-122"/>
              <a:cs typeface="Petrona Bold" pitchFamily="34" charset="-120"/>
            </a:endParaRPr>
          </a:p>
          <a:p>
            <a:pPr marL="0" indent="0" algn="ctr">
              <a:lnSpc>
                <a:spcPts val="4000"/>
              </a:lnSpc>
              <a:buNone/>
            </a:pPr>
            <a:r>
              <a:rPr lang="en-US" sz="3600" b="1" dirty="0">
                <a:solidFill>
                  <a:srgbClr val="2F528F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в цифровом формате</a:t>
            </a:r>
            <a:endParaRPr lang="en-US" sz="3600" dirty="0">
              <a:solidFill>
                <a:srgbClr val="2F528F"/>
              </a:solidFill>
            </a:endParaRPr>
          </a:p>
        </p:txBody>
      </p:sp>
      <p:sp>
        <p:nvSpPr>
          <p:cNvPr id="4" name="Text 1"/>
          <p:cNvSpPr/>
          <p:nvPr/>
        </p:nvSpPr>
        <p:spPr>
          <a:xfrm>
            <a:off x="428149" y="2125899"/>
            <a:ext cx="3915370" cy="3614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5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Погружение в </a:t>
            </a:r>
            <a:r>
              <a:rPr lang="en-US" sz="2250" b="1" dirty="0" err="1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творчество</a:t>
            </a:r>
            <a:r>
              <a:rPr lang="ru-RU" sz="225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:</a:t>
            </a:r>
            <a:endParaRPr lang="en-US" sz="2250" dirty="0"/>
          </a:p>
        </p:txBody>
      </p:sp>
      <p:sp>
        <p:nvSpPr>
          <p:cNvPr id="5" name="Text 2"/>
          <p:cNvSpPr/>
          <p:nvPr/>
        </p:nvSpPr>
        <p:spPr>
          <a:xfrm>
            <a:off x="704374" y="2707617"/>
            <a:ext cx="7637978" cy="3524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750"/>
              </a:lnSpc>
              <a:buSzPct val="100000"/>
              <a:buChar char="•"/>
            </a:pPr>
            <a:r>
              <a:rPr lang="en-US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Чтение стихов.</a:t>
            </a:r>
            <a:endParaRPr lang="en-US" dirty="0"/>
          </a:p>
        </p:txBody>
      </p:sp>
      <p:sp>
        <p:nvSpPr>
          <p:cNvPr id="6" name="Text 3"/>
          <p:cNvSpPr/>
          <p:nvPr/>
        </p:nvSpPr>
        <p:spPr>
          <a:xfrm>
            <a:off x="704374" y="3104073"/>
            <a:ext cx="7637978" cy="3524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750"/>
              </a:lnSpc>
              <a:buSzPct val="100000"/>
              <a:buChar char="•"/>
            </a:pPr>
            <a:r>
              <a:rPr lang="en-US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Создание подкастов.</a:t>
            </a:r>
            <a:endParaRPr lang="en-US" dirty="0"/>
          </a:p>
        </p:txBody>
      </p:sp>
      <p:sp>
        <p:nvSpPr>
          <p:cNvPr id="7" name="Text 4"/>
          <p:cNvSpPr/>
          <p:nvPr/>
        </p:nvSpPr>
        <p:spPr>
          <a:xfrm>
            <a:off x="704374" y="3517361"/>
            <a:ext cx="7637978" cy="3524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750"/>
              </a:lnSpc>
              <a:buSzPct val="100000"/>
              <a:buChar char="•"/>
            </a:pPr>
            <a:r>
              <a:rPr lang="en-US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Генерация изображений через ИИ.</a:t>
            </a:r>
            <a:endParaRPr lang="en-US" dirty="0"/>
          </a:p>
        </p:txBody>
      </p:sp>
      <p:pic>
        <p:nvPicPr>
          <p:cNvPr id="4100" name="Picture 4">
            <a:extLst>
              <a:ext uri="{FF2B5EF4-FFF2-40B4-BE49-F238E27FC236}">
                <a16:creationId xmlns:a16="http://schemas.microsoft.com/office/drawing/2014/main" id="{2DC12A74-52CE-4813-B5DC-D49AC384F0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0"/>
            <a:ext cx="8229600" cy="822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BD40AA2D-24BE-4309-BC30-02825D7B17E0}"/>
              </a:ext>
            </a:extLst>
          </p:cNvPr>
          <p:cNvSpPr/>
          <p:nvPr/>
        </p:nvSpPr>
        <p:spPr>
          <a:xfrm>
            <a:off x="2105025" y="4315654"/>
            <a:ext cx="73152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Участник: </a:t>
            </a:r>
            <a:r>
              <a:rPr lang="ru-RU" dirty="0" err="1"/>
              <a:t>Кичёв</a:t>
            </a:r>
            <a:r>
              <a:rPr lang="ru-RU" dirty="0"/>
              <a:t> Антон Артёмович, </a:t>
            </a:r>
          </a:p>
          <a:p>
            <a:r>
              <a:rPr lang="ru-RU" dirty="0"/>
              <a:t>обучающийся МБОУ «</a:t>
            </a:r>
            <a:r>
              <a:rPr lang="ru-RU" dirty="0" err="1"/>
              <a:t>Вожегодская</a:t>
            </a:r>
            <a:r>
              <a:rPr lang="ru-RU" dirty="0"/>
              <a:t> СШ», </a:t>
            </a:r>
          </a:p>
          <a:p>
            <a:r>
              <a:rPr lang="ru-RU" dirty="0"/>
              <a:t>Вологодская область. </a:t>
            </a:r>
          </a:p>
          <a:p>
            <a:r>
              <a:rPr lang="ru-RU" dirty="0"/>
              <a:t>Изображение сгенерировано нейросетью </a:t>
            </a:r>
          </a:p>
          <a:p>
            <a:r>
              <a:rPr lang="ru-RU" dirty="0"/>
              <a:t>"</a:t>
            </a:r>
            <a:r>
              <a:rPr lang="ru-RU" dirty="0" err="1"/>
              <a:t>Шедеврум</a:t>
            </a:r>
            <a:r>
              <a:rPr lang="ru-RU" dirty="0"/>
              <a:t>" на строки из стихотворения </a:t>
            </a:r>
          </a:p>
          <a:p>
            <a:r>
              <a:rPr lang="ru-RU" dirty="0"/>
              <a:t>Татьяны Петуховой «Бабушкины качели»:</a:t>
            </a:r>
          </a:p>
          <a:p>
            <a:r>
              <a:rPr lang="ru-RU" dirty="0"/>
              <a:t>А вечером в саду,</a:t>
            </a:r>
          </a:p>
          <a:p>
            <a:r>
              <a:rPr lang="ru-RU" dirty="0"/>
              <a:t>Когда на даче тихо,</a:t>
            </a:r>
          </a:p>
          <a:p>
            <a:r>
              <a:rPr lang="ru-RU" dirty="0"/>
              <a:t>На качелях бабушку</a:t>
            </a:r>
          </a:p>
          <a:p>
            <a:r>
              <a:rPr lang="ru-RU" dirty="0"/>
              <a:t>Качают внуки лихо.</a:t>
            </a:r>
          </a:p>
          <a:p>
            <a:r>
              <a:rPr lang="ru-RU" dirty="0"/>
              <a:t>- Вверх-вниз! Вверх-вниз!</a:t>
            </a:r>
          </a:p>
          <a:p>
            <a:r>
              <a:rPr lang="ru-RU" dirty="0"/>
              <a:t>Крепче, бабушка, держись.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288965" y="354509"/>
            <a:ext cx="9385221" cy="22327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000"/>
              </a:lnSpc>
              <a:buNone/>
            </a:pPr>
            <a:r>
              <a:rPr lang="en-US" sz="2800" b="1" dirty="0">
                <a:solidFill>
                  <a:srgbClr val="2F528F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Конкурс "</a:t>
            </a:r>
            <a:r>
              <a:rPr lang="en-US" sz="2800" b="1" dirty="0" err="1">
                <a:solidFill>
                  <a:srgbClr val="2F528F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Будни</a:t>
            </a:r>
            <a:r>
              <a:rPr lang="en-US" sz="2800" b="1" dirty="0">
                <a:solidFill>
                  <a:srgbClr val="2F528F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 </a:t>
            </a:r>
            <a:r>
              <a:rPr lang="en-US" sz="2800" b="1" dirty="0" err="1">
                <a:solidFill>
                  <a:srgbClr val="2F528F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библиотекаря</a:t>
            </a:r>
            <a:r>
              <a:rPr lang="en-US" sz="2800" b="1" dirty="0">
                <a:solidFill>
                  <a:srgbClr val="2F528F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"</a:t>
            </a:r>
            <a:r>
              <a:rPr lang="ru-RU" sz="2800" b="1" dirty="0">
                <a:solidFill>
                  <a:srgbClr val="2F528F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.</a:t>
            </a:r>
          </a:p>
          <a:p>
            <a:pPr marL="0" indent="0" algn="l">
              <a:lnSpc>
                <a:spcPts val="4000"/>
              </a:lnSpc>
              <a:buNone/>
            </a:pPr>
            <a:r>
              <a:rPr lang="en-US" sz="2800" b="1" dirty="0">
                <a:solidFill>
                  <a:srgbClr val="2F528F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 Новые горизонты профессии</a:t>
            </a:r>
            <a:endParaRPr lang="en-US" sz="2800" dirty="0">
              <a:solidFill>
                <a:srgbClr val="2F528F"/>
              </a:solidFill>
            </a:endParaRPr>
          </a:p>
        </p:txBody>
      </p:sp>
      <p:sp>
        <p:nvSpPr>
          <p:cNvPr id="5" name="Text 1"/>
          <p:cNvSpPr/>
          <p:nvPr/>
        </p:nvSpPr>
        <p:spPr>
          <a:xfrm>
            <a:off x="288965" y="1606987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Изображения ИИ</a:t>
            </a:r>
            <a:endParaRPr lang="en-US" sz="2300" dirty="0"/>
          </a:p>
        </p:txBody>
      </p:sp>
      <p:sp>
        <p:nvSpPr>
          <p:cNvPr id="6" name="Text 2"/>
          <p:cNvSpPr/>
          <p:nvPr/>
        </p:nvSpPr>
        <p:spPr>
          <a:xfrm>
            <a:off x="288965" y="2121873"/>
            <a:ext cx="802433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285750" indent="-285750" algn="l">
              <a:lnSpc>
                <a:spcPts val="2850"/>
              </a:lnSpc>
              <a:buFont typeface="Arial" panose="020B0604020202020204" pitchFamily="34" charset="0"/>
              <a:buChar char="•"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Создание уникальных изображений с </a:t>
            </a:r>
            <a:r>
              <a:rPr lang="en-US" sz="1750" dirty="0" err="1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помощью</a:t>
            </a: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endParaRPr lang="ru-RU" sz="1750" dirty="0">
              <a:solidFill>
                <a:srgbClr val="272525"/>
              </a:solidFill>
              <a:latin typeface="Inter" pitchFamily="34" charset="0"/>
              <a:ea typeface="Inter" pitchFamily="34" charset="-122"/>
              <a:cs typeface="Inter" pitchFamily="34" charset="-120"/>
            </a:endParaRPr>
          </a:p>
          <a:p>
            <a:pPr marL="0" indent="0" algn="l">
              <a:lnSpc>
                <a:spcPts val="2850"/>
              </a:lnSpc>
              <a:buNone/>
            </a:pPr>
            <a:r>
              <a:rPr lang="en-US" sz="1750" dirty="0" err="1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нейросетей</a:t>
            </a: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(Midjourney, DALL·E</a:t>
            </a:r>
            <a:r>
              <a:rPr lang="ru-RU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 и др.</a:t>
            </a: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).</a:t>
            </a:r>
            <a:endParaRPr lang="en-US" sz="1750" dirty="0"/>
          </a:p>
        </p:txBody>
      </p:sp>
      <p:sp>
        <p:nvSpPr>
          <p:cNvPr id="8" name="Text 3"/>
          <p:cNvSpPr/>
          <p:nvPr/>
        </p:nvSpPr>
        <p:spPr>
          <a:xfrm>
            <a:off x="288964" y="3045500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VK-клипы</a:t>
            </a:r>
            <a:endParaRPr lang="en-US" sz="2300" dirty="0"/>
          </a:p>
        </p:txBody>
      </p:sp>
      <p:sp>
        <p:nvSpPr>
          <p:cNvPr id="9" name="Text 4"/>
          <p:cNvSpPr/>
          <p:nvPr/>
        </p:nvSpPr>
        <p:spPr>
          <a:xfrm>
            <a:off x="288964" y="3440757"/>
            <a:ext cx="802433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285750" indent="-285750" algn="l">
              <a:lnSpc>
                <a:spcPts val="2850"/>
              </a:lnSpc>
              <a:buFont typeface="Arial" panose="020B0604020202020204" pitchFamily="34" charset="0"/>
              <a:buChar char="•"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Короткие видеоролики о профессии </a:t>
            </a:r>
            <a:r>
              <a:rPr lang="en-US" sz="1750" dirty="0" err="1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библиотекаря</a:t>
            </a: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,</a:t>
            </a:r>
            <a:endParaRPr lang="ru-RU" sz="1750" dirty="0">
              <a:solidFill>
                <a:srgbClr val="272525"/>
              </a:solidFill>
              <a:latin typeface="Inter" pitchFamily="34" charset="0"/>
              <a:ea typeface="Inter" pitchFamily="34" charset="-122"/>
              <a:cs typeface="Inter" pitchFamily="34" charset="-120"/>
            </a:endParaRPr>
          </a:p>
          <a:p>
            <a:pPr algn="l">
              <a:lnSpc>
                <a:spcPts val="2850"/>
              </a:lnSpc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раскрывающие ее суть.</a:t>
            </a:r>
            <a:endParaRPr lang="en-US" sz="1750" dirty="0"/>
          </a:p>
        </p:txBody>
      </p:sp>
      <p:sp>
        <p:nvSpPr>
          <p:cNvPr id="10" name="Text 5"/>
          <p:cNvSpPr/>
          <p:nvPr/>
        </p:nvSpPr>
        <p:spPr>
          <a:xfrm>
            <a:off x="784265" y="4314529"/>
            <a:ext cx="93852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Цель: </a:t>
            </a: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показать скрытые стороны </a:t>
            </a:r>
            <a:r>
              <a:rPr lang="en-US" sz="1750" dirty="0" err="1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профессии</a:t>
            </a: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endParaRPr lang="ru-RU" sz="1750" dirty="0">
              <a:solidFill>
                <a:srgbClr val="272525"/>
              </a:solidFill>
              <a:latin typeface="Inter" pitchFamily="34" charset="0"/>
              <a:ea typeface="Inter" pitchFamily="34" charset="-122"/>
              <a:cs typeface="Inter" pitchFamily="34" charset="-120"/>
            </a:endParaRPr>
          </a:p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и развить медиаграмотность участников.</a:t>
            </a:r>
            <a:endParaRPr lang="en-US" sz="1750" dirty="0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55CC6BD7-1C3F-451E-A701-9EC3842CC4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0"/>
            <a:ext cx="8229600" cy="822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ED8F4EEC-6F12-4519-A285-E6D89A865A51}"/>
              </a:ext>
            </a:extLst>
          </p:cNvPr>
          <p:cNvSpPr/>
          <p:nvPr/>
        </p:nvSpPr>
        <p:spPr>
          <a:xfrm>
            <a:off x="1276350" y="5789326"/>
            <a:ext cx="583882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Участник: </a:t>
            </a:r>
            <a:r>
              <a:rPr lang="ru-RU" dirty="0" err="1"/>
              <a:t>Твердохлеб</a:t>
            </a:r>
            <a:r>
              <a:rPr lang="ru-RU" dirty="0"/>
              <a:t> Марина Анатольевна, </a:t>
            </a:r>
          </a:p>
          <a:p>
            <a:r>
              <a:rPr lang="ru-RU" dirty="0"/>
              <a:t>заведующий библиотекой-филиалом № 5 МБУ "Центральная библиотека г. Алчевска", Луганская Народная Республика. </a:t>
            </a:r>
          </a:p>
          <a:p>
            <a:r>
              <a:rPr lang="ru-RU" dirty="0"/>
              <a:t>Название: "Библиотека - территория волшебства". Нейросеть: www.bing.com/images/create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6" descr="Picture background">
            <a:extLst>
              <a:ext uri="{FF2B5EF4-FFF2-40B4-BE49-F238E27FC236}">
                <a16:creationId xmlns:a16="http://schemas.microsoft.com/office/drawing/2014/main" id="{E3EFFAF7-A554-4516-A63A-8E23A1B6E4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437"/>
            <a:ext cx="14630400" cy="822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0"/>
          <p:cNvSpPr/>
          <p:nvPr/>
        </p:nvSpPr>
        <p:spPr>
          <a:xfrm>
            <a:off x="2622589" y="467388"/>
            <a:ext cx="9385221" cy="14885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5850"/>
              </a:lnSpc>
              <a:buNone/>
            </a:pPr>
            <a:r>
              <a:rPr lang="en-US" sz="4650" b="1" dirty="0">
                <a:solidFill>
                  <a:schemeClr val="bg1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Государственные гранты — 2025: ИИ-проекты в действии</a:t>
            </a:r>
            <a:endParaRPr lang="en-US" sz="4650" dirty="0">
              <a:solidFill>
                <a:schemeClr val="bg1"/>
              </a:solidFill>
            </a:endParaRPr>
          </a:p>
        </p:txBody>
      </p:sp>
      <p:sp>
        <p:nvSpPr>
          <p:cNvPr id="4" name="Shape 1"/>
          <p:cNvSpPr/>
          <p:nvPr/>
        </p:nvSpPr>
        <p:spPr>
          <a:xfrm>
            <a:off x="2564458" y="2614179"/>
            <a:ext cx="4579144" cy="2074902"/>
          </a:xfrm>
          <a:prstGeom prst="roundRect">
            <a:avLst>
              <a:gd name="adj" fmla="val 4591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3445684" y="2825013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"Вперед, к Победе!"</a:t>
            </a:r>
            <a:endParaRPr lang="en-US" sz="2300" dirty="0"/>
          </a:p>
        </p:txBody>
      </p:sp>
      <p:sp>
        <p:nvSpPr>
          <p:cNvPr id="6" name="Text 3"/>
          <p:cNvSpPr/>
          <p:nvPr/>
        </p:nvSpPr>
        <p:spPr>
          <a:xfrm>
            <a:off x="2879065" y="3358370"/>
            <a:ext cx="411027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1750" dirty="0" err="1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Интерактивная</a:t>
            </a: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1750" dirty="0" err="1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игра</a:t>
            </a:r>
            <a:endParaRPr lang="en-US" sz="1750" dirty="0">
              <a:solidFill>
                <a:srgbClr val="272525"/>
              </a:solidFill>
              <a:latin typeface="Inter" pitchFamily="34" charset="0"/>
              <a:ea typeface="Inter" pitchFamily="34" charset="-122"/>
              <a:cs typeface="Inter" pitchFamily="34" charset="-120"/>
            </a:endParaRPr>
          </a:p>
          <a:p>
            <a:pPr marL="0" indent="0" algn="ctr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с использованием голоса ИИ.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7870567" y="2626586"/>
            <a:ext cx="4579263" cy="2074902"/>
          </a:xfrm>
          <a:prstGeom prst="roundRect">
            <a:avLst>
              <a:gd name="adj" fmla="val 4591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8253532" y="2851847"/>
            <a:ext cx="4110395" cy="74414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"Путешествие Кота Василия"</a:t>
            </a:r>
            <a:endParaRPr lang="en-US" sz="2300" dirty="0"/>
          </a:p>
        </p:txBody>
      </p:sp>
      <p:sp>
        <p:nvSpPr>
          <p:cNvPr id="9" name="Text 6"/>
          <p:cNvSpPr/>
          <p:nvPr/>
        </p:nvSpPr>
        <p:spPr>
          <a:xfrm>
            <a:off x="8105000" y="3387446"/>
            <a:ext cx="411039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Анимация картин </a:t>
            </a:r>
            <a:r>
              <a:rPr lang="en-US" sz="1750" dirty="0" err="1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художника</a:t>
            </a: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</a:p>
          <a:p>
            <a:pPr marL="0" indent="0" algn="ctr">
              <a:lnSpc>
                <a:spcPts val="2850"/>
              </a:lnSpc>
              <a:buNone/>
            </a:pPr>
            <a:r>
              <a:rPr lang="en-US" sz="1750" dirty="0" err="1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Олега</a:t>
            </a: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Малинина.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2879065" y="5189565"/>
            <a:ext cx="9385221" cy="1211235"/>
          </a:xfrm>
          <a:prstGeom prst="roundRect">
            <a:avLst>
              <a:gd name="adj" fmla="val 7110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5752624" y="5316607"/>
            <a:ext cx="3955852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"Доступное краеведение"</a:t>
            </a:r>
            <a:endParaRPr lang="en-US" sz="2300" dirty="0"/>
          </a:p>
        </p:txBody>
      </p:sp>
      <p:sp>
        <p:nvSpPr>
          <p:cNvPr id="12" name="Text 9"/>
          <p:cNvSpPr/>
          <p:nvPr/>
        </p:nvSpPr>
        <p:spPr>
          <a:xfrm>
            <a:off x="4803041" y="5813851"/>
            <a:ext cx="891635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Виртуальные экскурсии для всех категорий населения.</a:t>
            </a:r>
            <a:endParaRPr lang="en-US" sz="17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-1138595" y="824509"/>
            <a:ext cx="9385221" cy="22327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4000"/>
              </a:lnSpc>
            </a:pPr>
            <a:r>
              <a:rPr lang="ru-RU" sz="4400" b="1" dirty="0">
                <a:solidFill>
                  <a:srgbClr val="2F528F"/>
                </a:solidFill>
              </a:rPr>
              <a:t>"Вперед, к Победе!" –</a:t>
            </a:r>
          </a:p>
          <a:p>
            <a:pPr algn="ctr">
              <a:lnSpc>
                <a:spcPts val="4000"/>
              </a:lnSpc>
            </a:pPr>
            <a:r>
              <a:rPr lang="ru-RU" sz="4400" b="1" dirty="0">
                <a:solidFill>
                  <a:srgbClr val="2F528F"/>
                </a:solidFill>
              </a:rPr>
              <a:t> интеллект-игра с голосом ИИ</a:t>
            </a:r>
            <a:endParaRPr lang="en-US" sz="4400" b="1" dirty="0">
              <a:solidFill>
                <a:srgbClr val="2F528F"/>
              </a:solidFill>
            </a:endParaRP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43470F2E-4A43-4E8D-A7A5-373D8DC33D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0"/>
            <a:ext cx="7351713" cy="822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10B79FE4-0D3C-4197-AA24-E7DB15D1C4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43200"/>
            <a:ext cx="73152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51954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-1314411" y="338734"/>
            <a:ext cx="9385221" cy="22327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4000"/>
              </a:lnSpc>
            </a:pPr>
            <a:r>
              <a:rPr lang="ru-RU" sz="3600" b="1" dirty="0">
                <a:solidFill>
                  <a:srgbClr val="2F528F"/>
                </a:solidFill>
              </a:rPr>
              <a:t>"Путешествие Кота Василия </a:t>
            </a:r>
          </a:p>
          <a:p>
            <a:pPr algn="ctr">
              <a:lnSpc>
                <a:spcPts val="4000"/>
              </a:lnSpc>
            </a:pPr>
            <a:r>
              <a:rPr lang="ru-RU" sz="3600" b="1" dirty="0">
                <a:solidFill>
                  <a:srgbClr val="2F528F"/>
                </a:solidFill>
              </a:rPr>
              <a:t>по Вологодчине"</a:t>
            </a:r>
          </a:p>
          <a:p>
            <a:pPr algn="ctr">
              <a:lnSpc>
                <a:spcPts val="4000"/>
              </a:lnSpc>
            </a:pPr>
            <a:endParaRPr lang="ru-RU" sz="3600" b="1" dirty="0">
              <a:solidFill>
                <a:srgbClr val="2F528F"/>
              </a:solidFill>
            </a:endParaRPr>
          </a:p>
          <a:p>
            <a:pPr algn="ctr">
              <a:lnSpc>
                <a:spcPts val="4000"/>
              </a:lnSpc>
            </a:pPr>
            <a:r>
              <a:rPr lang="ru-RU" sz="3200" b="1" dirty="0">
                <a:solidFill>
                  <a:srgbClr val="2F528F"/>
                </a:solidFill>
              </a:rPr>
              <a:t>Рисуем на шопперах и создаем </a:t>
            </a:r>
          </a:p>
          <a:p>
            <a:pPr algn="ctr">
              <a:lnSpc>
                <a:spcPts val="4000"/>
              </a:lnSpc>
            </a:pPr>
            <a:r>
              <a:rPr lang="ru-RU" sz="3200" b="1" dirty="0">
                <a:solidFill>
                  <a:srgbClr val="2F528F"/>
                </a:solidFill>
              </a:rPr>
              <a:t>ролики с помощью ИИ</a:t>
            </a:r>
            <a:endParaRPr lang="en-US" sz="3200" b="1" dirty="0">
              <a:solidFill>
                <a:srgbClr val="2F528F"/>
              </a:solidFill>
            </a:endParaRP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F02557E2-DA49-4722-BE38-E9520EB3A3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63"/>
          <a:stretch/>
        </p:blipFill>
        <p:spPr bwMode="auto">
          <a:xfrm>
            <a:off x="6756400" y="0"/>
            <a:ext cx="7969250" cy="822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>
            <a:extLst>
              <a:ext uri="{FF2B5EF4-FFF2-40B4-BE49-F238E27FC236}">
                <a16:creationId xmlns:a16="http://schemas.microsoft.com/office/drawing/2014/main" id="{A8E3E536-2FAD-4CDD-8BDD-29F78E6F54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62300"/>
            <a:ext cx="6756400" cy="506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82237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Патриотический фон"/>
          <p:cNvSpPr>
            <a:spLocks noChangeAspect="1" noChangeArrowheads="1"/>
          </p:cNvSpPr>
          <p:nvPr/>
        </p:nvSpPr>
        <p:spPr bwMode="auto">
          <a:xfrm>
            <a:off x="186690" y="-173355"/>
            <a:ext cx="365760" cy="365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09728" tIns="54864" rIns="109728" bIns="54864" numCol="1" anchor="t" anchorCtr="0" compatLnSpc="1">
            <a:prstTxWarp prst="textNoShape">
              <a:avLst/>
            </a:prstTxWarp>
          </a:bodyPr>
          <a:lstStyle/>
          <a:p>
            <a:endParaRPr lang="ru-RU" sz="2160"/>
          </a:p>
        </p:txBody>
      </p:sp>
      <p:sp>
        <p:nvSpPr>
          <p:cNvPr id="5" name="AutoShape 4" descr="Патриотический фон"/>
          <p:cNvSpPr>
            <a:spLocks noChangeAspect="1" noChangeArrowheads="1"/>
          </p:cNvSpPr>
          <p:nvPr/>
        </p:nvSpPr>
        <p:spPr bwMode="auto">
          <a:xfrm>
            <a:off x="369570" y="9525"/>
            <a:ext cx="365760" cy="365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09728" tIns="54864" rIns="109728" bIns="54864" numCol="1" anchor="t" anchorCtr="0" compatLnSpc="1">
            <a:prstTxWarp prst="textNoShape">
              <a:avLst/>
            </a:prstTxWarp>
          </a:bodyPr>
          <a:lstStyle/>
          <a:p>
            <a:endParaRPr lang="ru-RU" sz="216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398B40A1-1070-430B-AF0B-AA67C2A7CE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800" y="-199"/>
            <a:ext cx="5813256" cy="8223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500434E1-843B-440A-8E4A-A5780755FD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5466" y="139958"/>
            <a:ext cx="8415544" cy="6048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575774E-966F-44D6-8A89-444869F17AA5}"/>
              </a:ext>
            </a:extLst>
          </p:cNvPr>
          <p:cNvSpPr txBox="1"/>
          <p:nvPr/>
        </p:nvSpPr>
        <p:spPr>
          <a:xfrm>
            <a:off x="6153670" y="6206050"/>
            <a:ext cx="8319134" cy="1865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920" b="1" dirty="0"/>
              <a:t>Название: "Кот Василий в Белозерске".</a:t>
            </a:r>
            <a:br>
              <a:rPr lang="ru-RU" sz="1920" b="1" dirty="0"/>
            </a:br>
            <a:r>
              <a:rPr lang="ru-RU" sz="1920" b="1" dirty="0"/>
              <a:t>Участник: Кузнецова Карина Сергеевна, обучающаяся МАОУ "СОШ № 5", </a:t>
            </a:r>
            <a:r>
              <a:rPr lang="ru-RU" sz="1920" b="1" dirty="0" err="1"/>
              <a:t>г.о</a:t>
            </a:r>
            <a:r>
              <a:rPr lang="ru-RU" sz="1920" b="1" dirty="0"/>
              <a:t>. Балашиха, Московская область.</a:t>
            </a:r>
            <a:br>
              <a:rPr lang="ru-RU" sz="1920" b="1" dirty="0"/>
            </a:br>
            <a:r>
              <a:rPr lang="ru-RU" sz="1920" b="1" dirty="0"/>
              <a:t>Номинация: "Рисунок".</a:t>
            </a:r>
            <a:br>
              <a:rPr lang="ru-RU" sz="1920" b="1" dirty="0"/>
            </a:br>
            <a:r>
              <a:rPr lang="ru-RU" sz="1920" b="1" dirty="0"/>
              <a:t>Описание: На рисунке изображён кот Василий, который решил посетить город Белозерск Вологодской области.</a:t>
            </a:r>
          </a:p>
        </p:txBody>
      </p:sp>
    </p:spTree>
    <p:extLst>
      <p:ext uri="{BB962C8B-B14F-4D97-AF65-F5344CB8AC3E}">
        <p14:creationId xmlns:p14="http://schemas.microsoft.com/office/powerpoint/2010/main" val="5050480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772</TotalTime>
  <Words>649</Words>
  <Application>Microsoft Office PowerPoint</Application>
  <PresentationFormat>Произвольный</PresentationFormat>
  <Paragraphs>125</Paragraphs>
  <Slides>14</Slides>
  <Notes>13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2" baseType="lpstr">
      <vt:lpstr>Inter</vt:lpstr>
      <vt:lpstr>Calibri Light</vt:lpstr>
      <vt:lpstr>Arial</vt:lpstr>
      <vt:lpstr>Petrona Bold</vt:lpstr>
      <vt:lpstr>Calibri</vt:lpstr>
      <vt:lpstr>Petrona Medium</vt:lpstr>
      <vt:lpstr>system-ui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>Tatyana Nov</dc:creator>
  <cp:lastModifiedBy>Татьяна Новых</cp:lastModifiedBy>
  <cp:revision>9</cp:revision>
  <dcterms:created xsi:type="dcterms:W3CDTF">2025-07-07T08:42:49Z</dcterms:created>
  <dcterms:modified xsi:type="dcterms:W3CDTF">2025-11-13T07:17:33Z</dcterms:modified>
</cp:coreProperties>
</file>