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06" y="-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317CD-75A6-4C15-AC2D-0094EF578DE5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08412-8388-49AA-B35A-4222E9033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629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121906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623590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148039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6784844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016516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375213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68301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512624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93760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946705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069819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751460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0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23455" y="3117273"/>
            <a:ext cx="5611091" cy="324197"/>
          </a:xfrm>
          <a:prstGeom prst="rect">
            <a:avLst/>
          </a:prstGeom>
          <a:noFill/>
          <a:ln/>
        </p:spPr>
        <p:txBody>
          <a:bodyPr wrap="square" lIns="68580" tIns="34290" rIns="68580" bIns="34290" rtlCol="0" anchor="ctr"/>
          <a:lstStyle/>
          <a:p>
            <a:endParaRPr lang="en-US" sz="1100" dirty="0"/>
          </a:p>
        </p:txBody>
      </p:sp>
      <p:sp>
        <p:nvSpPr>
          <p:cNvPr id="5" name="Text 1"/>
          <p:cNvSpPr/>
          <p:nvPr/>
        </p:nvSpPr>
        <p:spPr>
          <a:xfrm>
            <a:off x="545460" y="1530207"/>
            <a:ext cx="4602603" cy="436418"/>
          </a:xfrm>
          <a:prstGeom prst="rect">
            <a:avLst/>
          </a:prstGeom>
          <a:noFill/>
          <a:ln/>
        </p:spPr>
        <p:txBody>
          <a:bodyPr wrap="square" lIns="68580" tIns="34290" rIns="68580" bIns="34290" rtlCol="0" anchor="ctr"/>
          <a:lstStyle/>
          <a:p>
            <a:r>
              <a:rPr lang="ru-RU" sz="3200" b="1" dirty="0">
                <a:latin typeface="Garamond" panose="02020404030301010803" pitchFamily="18" charset="0"/>
              </a:rPr>
              <a:t>Настольные игры, как вид досуга </a:t>
            </a:r>
            <a:r>
              <a:rPr lang="ru-RU" sz="3200" b="1" dirty="0" smtClean="0">
                <a:latin typeface="Garamond" panose="02020404030301010803" pitchFamily="18" charset="0"/>
              </a:rPr>
              <a:t>молод</a:t>
            </a:r>
            <a:r>
              <a:rPr lang="ru-RU" sz="3200" b="1" dirty="0">
                <a:latin typeface="Garamond" panose="02020404030301010803" pitchFamily="18" charset="0"/>
              </a:rPr>
              <a:t>ё</a:t>
            </a:r>
            <a:r>
              <a:rPr lang="ru-RU" sz="3200" b="1" dirty="0" smtClean="0">
                <a:latin typeface="Garamond" panose="02020404030301010803" pitchFamily="18" charset="0"/>
              </a:rPr>
              <a:t>жи </a:t>
            </a:r>
            <a:r>
              <a:rPr lang="ru-RU" sz="3200" b="1" dirty="0">
                <a:latin typeface="Garamond" panose="02020404030301010803" pitchFamily="18" charset="0"/>
              </a:rPr>
              <a:t>в библиотеке</a:t>
            </a:r>
            <a:endParaRPr lang="en-US" sz="3200" dirty="0">
              <a:latin typeface="Garamond" panose="02020404030301010803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620460" y="3112189"/>
            <a:ext cx="3951540" cy="1246909"/>
          </a:xfrm>
          <a:prstGeom prst="rect">
            <a:avLst/>
          </a:prstGeom>
          <a:noFill/>
          <a:ln/>
        </p:spPr>
        <p:txBody>
          <a:bodyPr wrap="square" lIns="68580" tIns="34290" rIns="68580" bIns="34290" rtlCol="0" anchor="ctr"/>
          <a:lstStyle/>
          <a:p>
            <a:pPr algn="just">
              <a:lnSpc>
                <a:spcPts val="1500"/>
              </a:lnSpc>
            </a:pPr>
            <a:r>
              <a:rPr lang="ru-RU" sz="1600" dirty="0">
                <a:latin typeface="Garamond" panose="02020404030301010803" pitchFamily="18" charset="0"/>
              </a:rPr>
              <a:t>В современном мире </a:t>
            </a:r>
            <a:r>
              <a:rPr lang="ru-RU" sz="1600" dirty="0" smtClean="0">
                <a:latin typeface="Garamond" panose="02020404030301010803" pitchFamily="18" charset="0"/>
              </a:rPr>
              <a:t>библиотеки </a:t>
            </a:r>
            <a:r>
              <a:rPr lang="ru-RU" sz="1600" dirty="0">
                <a:latin typeface="Garamond" panose="02020404030301010803" pitchFamily="18" charset="0"/>
              </a:rPr>
              <a:t>больше не </a:t>
            </a:r>
            <a:r>
              <a:rPr lang="ru-RU" sz="1600" dirty="0" smtClean="0">
                <a:latin typeface="Garamond" panose="02020404030301010803" pitchFamily="18" charset="0"/>
              </a:rPr>
              <a:t>воспринимаются </a:t>
            </a:r>
            <a:r>
              <a:rPr lang="ru-RU" sz="1600" dirty="0">
                <a:latin typeface="Garamond" panose="02020404030301010803" pitchFamily="18" charset="0"/>
              </a:rPr>
              <a:t>исключительно как </a:t>
            </a:r>
            <a:r>
              <a:rPr lang="ru-RU" sz="1600" dirty="0" smtClean="0">
                <a:latin typeface="Garamond" panose="02020404030301010803" pitchFamily="18" charset="0"/>
              </a:rPr>
              <a:t>хранилища </a:t>
            </a:r>
            <a:r>
              <a:rPr lang="ru-RU" sz="1600" dirty="0">
                <a:latin typeface="Garamond" panose="02020404030301010803" pitchFamily="18" charset="0"/>
              </a:rPr>
              <a:t>книг, </a:t>
            </a:r>
            <a:r>
              <a:rPr lang="ru-RU" sz="1600" dirty="0" smtClean="0">
                <a:latin typeface="Garamond" panose="02020404030301010803" pitchFamily="18" charset="0"/>
              </a:rPr>
              <a:t>они берут </a:t>
            </a:r>
            <a:r>
              <a:rPr lang="ru-RU" sz="1600" dirty="0">
                <a:latin typeface="Garamond" panose="02020404030301010803" pitchFamily="18" charset="0"/>
              </a:rPr>
              <a:t>на себя огромное количество функций, одна из которых – это развитие </a:t>
            </a:r>
            <a:r>
              <a:rPr lang="ru-RU" sz="1600" dirty="0" smtClean="0">
                <a:latin typeface="Garamond" panose="02020404030301010803" pitchFamily="18" charset="0"/>
              </a:rPr>
              <a:t>социально-активной </a:t>
            </a:r>
            <a:r>
              <a:rPr lang="ru-RU" sz="1600" dirty="0">
                <a:latin typeface="Garamond" panose="02020404030301010803" pitchFamily="18" charset="0"/>
              </a:rPr>
              <a:t>личности, включённой в культурно-творческий </a:t>
            </a:r>
            <a:r>
              <a:rPr lang="ru-RU" sz="1600" dirty="0" smtClean="0">
                <a:latin typeface="Garamond" panose="02020404030301010803" pitchFamily="18" charset="0"/>
              </a:rPr>
              <a:t>процесс</a:t>
            </a:r>
            <a:r>
              <a:rPr lang="en-US" sz="1600" dirty="0">
                <a:latin typeface="Garamond" panose="02020404030301010803" pitchFamily="18" charset="0"/>
              </a:rPr>
              <a:t>.</a:t>
            </a:r>
            <a:endParaRPr lang="en-US" sz="1600" dirty="0">
              <a:latin typeface="Garamond" panose="02020404030301010803" pitchFamily="18" charset="0"/>
            </a:endParaRPr>
          </a:p>
        </p:txBody>
      </p:sp>
      <p:pic>
        <p:nvPicPr>
          <p:cNvPr id="1028" name="Picture 4" descr="https://sun9-58.userapi.com/s/v1/ig2/iHPs80v8QhFARzUdXlb0o7v-qrn4_ftB_tqylzTA_jywNw-a5RcPtdR4li5wfyFvtkKgujHQMArPevuTh8765GDA.jpg?quality=95&amp;as=32x45,48x67,72x101,108x151,160x224,240x336,360x504,480x671,540x755,640x895,720x1007,915x1280&amp;from=bu&amp;cs=915x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209905"/>
            <a:ext cx="3382887" cy="473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3969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95486"/>
            <a:ext cx="9144000" cy="85725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000000"/>
                </a:solidFill>
                <a:latin typeface="Garamond" panose="02020404030301010803" pitchFamily="18" charset="0"/>
                <a:ea typeface="Spline Sans Bold" pitchFamily="34" charset="-122"/>
                <a:cs typeface="Spline Sans Bold" pitchFamily="34" charset="-120"/>
              </a:rPr>
              <a:t>Библиотека</a:t>
            </a:r>
            <a:r>
              <a:rPr lang="en-US" sz="3200" b="1" dirty="0" smtClean="0">
                <a:solidFill>
                  <a:srgbClr val="000000"/>
                </a:solidFill>
                <a:latin typeface="Garamond" panose="02020404030301010803" pitchFamily="18" charset="0"/>
                <a:ea typeface="Spline Sans Bold" pitchFamily="34" charset="-122"/>
                <a:cs typeface="Spline Sans Bold" pitchFamily="34" charset="-12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Garamond" panose="02020404030301010803" pitchFamily="18" charset="0"/>
                <a:ea typeface="Spline Sans Bold" pitchFamily="34" charset="-122"/>
                <a:cs typeface="Spline Sans Bold" pitchFamily="34" charset="-120"/>
              </a:rPr>
              <a:t>как</a:t>
            </a:r>
            <a:r>
              <a:rPr lang="en-US" sz="3200" b="1" dirty="0" smtClean="0">
                <a:solidFill>
                  <a:srgbClr val="000000"/>
                </a:solidFill>
                <a:latin typeface="Garamond" panose="02020404030301010803" pitchFamily="18" charset="0"/>
                <a:ea typeface="Spline Sans Bold" pitchFamily="34" charset="-122"/>
                <a:cs typeface="Spline Sans Bold" pitchFamily="34" charset="-12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Garamond" panose="02020404030301010803" pitchFamily="18" charset="0"/>
                <a:ea typeface="Spline Sans Bold" pitchFamily="34" charset="-122"/>
                <a:cs typeface="Spline Sans Bold" pitchFamily="34" charset="-120"/>
              </a:rPr>
              <a:t>культурный</a:t>
            </a:r>
            <a:r>
              <a:rPr lang="en-US" sz="3200" b="1" dirty="0" smtClean="0">
                <a:solidFill>
                  <a:srgbClr val="000000"/>
                </a:solidFill>
                <a:latin typeface="Garamond" panose="02020404030301010803" pitchFamily="18" charset="0"/>
                <a:ea typeface="Spline Sans Bold" pitchFamily="34" charset="-122"/>
                <a:cs typeface="Spline Sans Bold" pitchFamily="34" charset="-12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Garamond" panose="02020404030301010803" pitchFamily="18" charset="0"/>
                <a:ea typeface="Spline Sans Bold" pitchFamily="34" charset="-122"/>
                <a:cs typeface="Spline Sans Bold" pitchFamily="34" charset="-120"/>
              </a:rPr>
              <a:t>центр</a:t>
            </a:r>
            <a:r>
              <a:rPr lang="en-US" sz="3200" b="1" dirty="0" smtClean="0">
                <a:solidFill>
                  <a:srgbClr val="000000"/>
                </a:solidFill>
                <a:latin typeface="Garamond" panose="02020404030301010803" pitchFamily="18" charset="0"/>
                <a:ea typeface="Spline Sans Bold" pitchFamily="34" charset="-122"/>
                <a:cs typeface="Spline Sans Bold" pitchFamily="34" charset="-12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Garamond" panose="02020404030301010803" pitchFamily="18" charset="0"/>
                <a:ea typeface="Spline Sans Bold" pitchFamily="34" charset="-122"/>
                <a:cs typeface="Spline Sans Bold" pitchFamily="34" charset="-120"/>
              </a:rPr>
              <a:t>будущего</a:t>
            </a:r>
            <a:endParaRPr lang="ru-RU" sz="3200" dirty="0">
              <a:latin typeface="Garamond" panose="020204040303010108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275606"/>
            <a:ext cx="4176463" cy="443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50"/>
              </a:lnSpc>
            </a:pPr>
            <a:r>
              <a:rPr lang="en-US" sz="2000" b="1" dirty="0" err="1">
                <a:solidFill>
                  <a:srgbClr val="000000"/>
                </a:solidFill>
                <a:latin typeface="Garamond" panose="02020404030301010803" pitchFamily="18" charset="0"/>
                <a:ea typeface="Spline Sans Bold" pitchFamily="34" charset="-122"/>
                <a:cs typeface="Spline Sans Bold" pitchFamily="34" charset="-120"/>
              </a:rPr>
              <a:t>Социально-образующая</a:t>
            </a:r>
            <a:r>
              <a:rPr lang="en-US" sz="2000" b="1" dirty="0">
                <a:solidFill>
                  <a:srgbClr val="000000"/>
                </a:solidFill>
                <a:latin typeface="Garamond" panose="02020404030301010803" pitchFamily="18" charset="0"/>
                <a:ea typeface="Spline Sans Bold" pitchFamily="34" charset="-122"/>
                <a:cs typeface="Spline Sans Bold" pitchFamily="34" charset="-12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Garamond" panose="02020404030301010803" pitchFamily="18" charset="0"/>
                <a:ea typeface="Spline Sans Bold" pitchFamily="34" charset="-122"/>
                <a:cs typeface="Spline Sans Bold" pitchFamily="34" charset="-120"/>
              </a:rPr>
              <a:t>функция</a:t>
            </a:r>
            <a:endParaRPr lang="en-US" sz="2000" b="1" dirty="0">
              <a:latin typeface="Garamond" panose="020204040303010108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19" y="1910030"/>
            <a:ext cx="4176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Библиотеки</a:t>
            </a: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являются</a:t>
            </a: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важнейшим</a:t>
            </a: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социальным</a:t>
            </a: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институтом</a:t>
            </a: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влияющим</a:t>
            </a: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на</a:t>
            </a: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формирование</a:t>
            </a: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интеллектуального</a:t>
            </a: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потенциала</a:t>
            </a: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общества</a:t>
            </a: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Особенно</a:t>
            </a: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ярко</a:t>
            </a: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это</a:t>
            </a: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проявляется</a:t>
            </a: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 в </a:t>
            </a:r>
            <a:r>
              <a:rPr lang="en-US" sz="1600" dirty="0" err="1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работе</a:t>
            </a: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 с </a:t>
            </a:r>
            <a:r>
              <a:rPr lang="en-US" sz="1600" dirty="0" err="1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молодёжной</a:t>
            </a: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аудиторией</a:t>
            </a: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.</a:t>
            </a:r>
            <a:endParaRPr lang="en-US" sz="1600" dirty="0">
              <a:latin typeface="Garamond" panose="020204040303010108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579862"/>
            <a:ext cx="4176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Культурное</a:t>
            </a: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учреждение</a:t>
            </a: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нацеленное</a:t>
            </a: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на</a:t>
            </a: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будущее</a:t>
            </a: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должно</a:t>
            </a: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отслеживать</a:t>
            </a: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положительные</a:t>
            </a: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тенденции</a:t>
            </a: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 в </a:t>
            </a:r>
            <a:r>
              <a:rPr lang="en-US" sz="1600" dirty="0" err="1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обществе</a:t>
            </a: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фиксировать</a:t>
            </a: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общественный</a:t>
            </a: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 интерес и </a:t>
            </a:r>
            <a:r>
              <a:rPr lang="en-US" sz="1600" dirty="0" err="1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накапливать</a:t>
            </a: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перспективный</a:t>
            </a: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опыт</a:t>
            </a: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  <a:ea typeface="Barlow" pitchFamily="34" charset="-122"/>
                <a:cs typeface="Barlow" pitchFamily="34" charset="-120"/>
              </a:rPr>
              <a:t>.</a:t>
            </a:r>
            <a:endParaRPr lang="en-US" sz="1600" dirty="0">
              <a:latin typeface="Garamond" panose="020204040303010108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265122"/>
            <a:ext cx="4572000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50"/>
              </a:lnSpc>
            </a:pPr>
            <a:r>
              <a:rPr lang="en-US" sz="2000" b="1" dirty="0" err="1">
                <a:solidFill>
                  <a:srgbClr val="000000"/>
                </a:solidFill>
                <a:latin typeface="Garamond" panose="02020404030301010803" pitchFamily="18" charset="0"/>
                <a:ea typeface="Spline Sans Bold" pitchFamily="34" charset="-122"/>
                <a:cs typeface="Spline Sans Bold" pitchFamily="34" charset="-120"/>
              </a:rPr>
              <a:t>Новые</a:t>
            </a:r>
            <a:r>
              <a:rPr lang="en-US" sz="2000" b="1" dirty="0">
                <a:solidFill>
                  <a:srgbClr val="000000"/>
                </a:solidFill>
                <a:latin typeface="Garamond" panose="02020404030301010803" pitchFamily="18" charset="0"/>
                <a:ea typeface="Spline Sans Bold" pitchFamily="34" charset="-122"/>
                <a:cs typeface="Spline Sans Bold" pitchFamily="34" charset="-12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Garamond" panose="02020404030301010803" pitchFamily="18" charset="0"/>
                <a:ea typeface="Spline Sans Bold" pitchFamily="34" charset="-122"/>
                <a:cs typeface="Spline Sans Bold" pitchFamily="34" charset="-120"/>
              </a:rPr>
              <a:t>форматы</a:t>
            </a:r>
            <a:r>
              <a:rPr lang="en-US" sz="2000" b="1" dirty="0">
                <a:solidFill>
                  <a:srgbClr val="000000"/>
                </a:solidFill>
                <a:latin typeface="Garamond" panose="02020404030301010803" pitchFamily="18" charset="0"/>
                <a:ea typeface="Spline Sans Bold" pitchFamily="34" charset="-122"/>
                <a:cs typeface="Spline Sans Bold" pitchFamily="34" charset="-12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Garamond" panose="02020404030301010803" pitchFamily="18" charset="0"/>
                <a:ea typeface="Spline Sans Bold" pitchFamily="34" charset="-122"/>
                <a:cs typeface="Spline Sans Bold" pitchFamily="34" charset="-120"/>
              </a:rPr>
              <a:t>взаимодействия</a:t>
            </a:r>
            <a:endParaRPr lang="en-US" sz="2000" dirty="0">
              <a:latin typeface="Garamond" panose="020204040303010108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33764" y="1910030"/>
            <a:ext cx="42484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Garamond" panose="02020404030301010803" pitchFamily="18" charset="0"/>
              </a:rPr>
              <a:t>Сегодня библиотеки вбирают в себя множество ролей и статусов, выходят на новый уровень развития. Они стараются выйти за привычные рамки понимания, тем самым привлекая к себе больше </a:t>
            </a:r>
            <a:r>
              <a:rPr lang="ru-RU" sz="1600" dirty="0" smtClean="0">
                <a:latin typeface="Garamond" panose="02020404030301010803" pitchFamily="18" charset="0"/>
              </a:rPr>
              <a:t>аудитории.</a:t>
            </a:r>
            <a:endParaRPr lang="ru-RU" sz="1600" dirty="0">
              <a:latin typeface="Garamond" panose="020204040303010108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33763" y="3579862"/>
            <a:ext cx="42484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Garamond" panose="02020404030301010803" pitchFamily="18" charset="0"/>
              </a:rPr>
              <a:t>Одним из эффективных способов работы с молодой аудиторией стало проведение открытых игротек и создание клубов настольных и настольно-ролевых игр.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572000" y="1203598"/>
            <a:ext cx="8878" cy="410445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6091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67494"/>
            <a:ext cx="5796136" cy="8572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Garamond" panose="02020404030301010803" pitchFamily="18" charset="0"/>
              </a:rPr>
              <a:t>Проведение настольных игр </a:t>
            </a:r>
            <a:br>
              <a:rPr lang="ru-RU" sz="3200" b="1" dirty="0" smtClean="0">
                <a:latin typeface="Garamond" panose="02020404030301010803" pitchFamily="18" charset="0"/>
              </a:rPr>
            </a:br>
            <a:r>
              <a:rPr lang="ru-RU" sz="3200" b="1" dirty="0" smtClean="0">
                <a:latin typeface="Garamond" panose="02020404030301010803" pitchFamily="18" charset="0"/>
              </a:rPr>
              <a:t>в библиотеке</a:t>
            </a:r>
            <a:endParaRPr lang="ru-RU" sz="3200" b="1" dirty="0">
              <a:latin typeface="Garamond" panose="020204040303010108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1275606"/>
            <a:ext cx="54726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Garamond" panose="02020404030301010803" pitchFamily="18" charset="0"/>
              </a:rPr>
              <a:t>Опираясь на собственный опыт в организации клуба </a:t>
            </a:r>
            <a:r>
              <a:rPr lang="ru-RU" sz="1500" dirty="0" smtClean="0">
                <a:latin typeface="Garamond" panose="02020404030301010803" pitchFamily="18" charset="0"/>
              </a:rPr>
              <a:t>настольно </a:t>
            </a:r>
            <a:r>
              <a:rPr lang="ru-RU" sz="1500" dirty="0">
                <a:latin typeface="Garamond" panose="02020404030301010803" pitchFamily="18" charset="0"/>
              </a:rPr>
              <a:t>игр, мы можем выделить следующие особенности в проведении собраний такого формата: для проведения игр нужно </a:t>
            </a:r>
            <a:r>
              <a:rPr lang="ru-RU" sz="1500" b="1" dirty="0">
                <a:latin typeface="Garamond" panose="02020404030301010803" pitchFamily="18" charset="0"/>
              </a:rPr>
              <a:t>помещение</a:t>
            </a:r>
            <a:r>
              <a:rPr lang="ru-RU" sz="1500" dirty="0">
                <a:latin typeface="Garamond" panose="02020404030301010803" pitchFamily="18" charset="0"/>
              </a:rPr>
              <a:t>, с одной стороны, тихое, чтобы не мешать проведению игры, с другой стороны сами игроки могут устраивать сильный шум во время игровой сессии. Так как большинство людей, которые увлекаются </a:t>
            </a:r>
            <a:r>
              <a:rPr lang="ru-RU" sz="1500" dirty="0" smtClean="0">
                <a:latin typeface="Garamond" panose="02020404030301010803" pitchFamily="18" charset="0"/>
              </a:rPr>
              <a:t>настольными играми </a:t>
            </a:r>
            <a:r>
              <a:rPr lang="ru-RU" sz="1500" dirty="0">
                <a:latin typeface="Garamond" panose="02020404030301010803" pitchFamily="18" charset="0"/>
              </a:rPr>
              <a:t>– это студенты и молодёжь, то игры проводятся по выходным. Как правило, на одну игру приходят от 5 до 7 человек, так что помещение, которое можно выделить под это не обязано быть большим, но если собирается несколько </a:t>
            </a:r>
            <a:r>
              <a:rPr lang="ru-RU" sz="1500" dirty="0" smtClean="0">
                <a:latin typeface="Garamond" panose="02020404030301010803" pitchFamily="18" charset="0"/>
              </a:rPr>
              <a:t>групп, </a:t>
            </a:r>
            <a:r>
              <a:rPr lang="ru-RU" sz="1500" dirty="0">
                <a:latin typeface="Garamond" panose="02020404030301010803" pitchFamily="18" charset="0"/>
              </a:rPr>
              <a:t>лучше рассаживать </a:t>
            </a:r>
            <a:r>
              <a:rPr lang="ru-RU" sz="1500" dirty="0" smtClean="0">
                <a:latin typeface="Garamond" panose="02020404030301010803" pitchFamily="18" charset="0"/>
              </a:rPr>
              <a:t>их отдельно </a:t>
            </a:r>
            <a:r>
              <a:rPr lang="ru-RU" sz="1500" dirty="0">
                <a:latin typeface="Garamond" panose="02020404030301010803" pitchFamily="18" charset="0"/>
              </a:rPr>
              <a:t>или посадить в большом зале, чтобы они не мешали друг другу. Здесь большое число желающих играть может столкнуться с ограниченными площадями библиотеки.</a:t>
            </a:r>
          </a:p>
        </p:txBody>
      </p:sp>
      <p:pic>
        <p:nvPicPr>
          <p:cNvPr id="4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0393"/>
            <a:ext cx="3240360" cy="48605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32040" y="4731990"/>
            <a:ext cx="4464496" cy="54030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2358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Garamond" panose="02020404030301010803" pitchFamily="18" charset="0"/>
              </a:rPr>
              <a:t>Польза и преимущества настольных игр</a:t>
            </a:r>
            <a:endParaRPr lang="ru-RU" sz="3200" b="1" dirty="0">
              <a:latin typeface="Garamond" panose="020204040303010108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89039"/>
            <a:ext cx="43924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arenR"/>
            </a:pPr>
            <a:r>
              <a:rPr lang="ru-RU" sz="1600" dirty="0">
                <a:latin typeface="Garamond" panose="02020404030301010803" pitchFamily="18" charset="0"/>
              </a:rPr>
              <a:t>Рекреация – проведение досуга, развлечение.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>
                <a:latin typeface="Garamond" panose="02020404030301010803" pitchFamily="18" charset="0"/>
              </a:rPr>
              <a:t>Эскапизм – уход от проблем повседневности, отвлечение.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>
                <a:latin typeface="Garamond" panose="02020404030301010803" pitchFamily="18" charset="0"/>
              </a:rPr>
              <a:t>Общение – поиск новых знакомых и друзей, коммуникация.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>
                <a:latin typeface="Garamond" panose="02020404030301010803" pitchFamily="18" charset="0"/>
              </a:rPr>
              <a:t>Образование – получение знаний и навыков, полезных в реальной жизни.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>
                <a:latin typeface="Garamond" panose="02020404030301010803" pitchFamily="18" charset="0"/>
              </a:rPr>
              <a:t>Заработок – использование игры для получения дохода.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1600" dirty="0">
                <a:latin typeface="Garamond" panose="02020404030301010803" pitchFamily="18" charset="0"/>
              </a:rPr>
              <a:t>Самореализация – реализация в игре своих талантов, способностей, отдельных проектов; достижение социального признания посредством игры, успеха в игровом сообществе</a:t>
            </a:r>
            <a:r>
              <a:rPr lang="ru-RU" sz="1600" dirty="0" smtClean="0">
                <a:latin typeface="Garamond" panose="02020404030301010803" pitchFamily="18" charset="0"/>
              </a:rPr>
              <a:t>.</a:t>
            </a:r>
            <a:endParaRPr lang="ru-RU" sz="1600" dirty="0">
              <a:latin typeface="Garamond" panose="020204040303010108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1489039"/>
            <a:ext cx="40324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latin typeface="Garamond" panose="02020404030301010803" pitchFamily="18" charset="0"/>
              </a:rPr>
              <a:t>7) Получение </a:t>
            </a:r>
            <a:r>
              <a:rPr lang="ru-RU" sz="1600" dirty="0">
                <a:latin typeface="Garamond" panose="02020404030301010803" pitchFamily="18" charset="0"/>
              </a:rPr>
              <a:t>ярких эмоций – переживание интенсивных эмоций, недоступных в повседневной жизни.</a:t>
            </a:r>
          </a:p>
          <a:p>
            <a:pPr lvl="0"/>
            <a:r>
              <a:rPr lang="ru-RU" sz="1600" dirty="0" smtClean="0">
                <a:latin typeface="Garamond" panose="02020404030301010803" pitchFamily="18" charset="0"/>
              </a:rPr>
              <a:t>8) Трансгрессия </a:t>
            </a:r>
            <a:r>
              <a:rPr lang="ru-RU" sz="1600" dirty="0">
                <a:latin typeface="Garamond" panose="02020404030301010803" pitchFamily="18" charset="0"/>
              </a:rPr>
              <a:t>– преодоление ограничений реального </a:t>
            </a:r>
            <a:r>
              <a:rPr lang="ru-RU" sz="1600" dirty="0" smtClean="0">
                <a:latin typeface="Garamond" panose="02020404030301010803" pitchFamily="18" charset="0"/>
              </a:rPr>
              <a:t>мира:</a:t>
            </a:r>
          </a:p>
          <a:p>
            <a:pPr lvl="0"/>
            <a:r>
              <a:rPr lang="ru-RU" sz="1600" dirty="0" smtClean="0">
                <a:latin typeface="Garamond" panose="02020404030301010803" pitchFamily="18" charset="0"/>
              </a:rPr>
              <a:t>8.1) Реализация </a:t>
            </a:r>
            <a:r>
              <a:rPr lang="ru-RU" sz="1600" dirty="0">
                <a:latin typeface="Garamond" panose="02020404030301010803" pitchFamily="18" charset="0"/>
              </a:rPr>
              <a:t>невозможного, преодоление физических </a:t>
            </a:r>
            <a:r>
              <a:rPr lang="ru-RU" sz="1600" dirty="0" smtClean="0">
                <a:latin typeface="Garamond" panose="02020404030301010803" pitchFamily="18" charset="0"/>
              </a:rPr>
              <a:t>законов;</a:t>
            </a:r>
          </a:p>
          <a:p>
            <a:pPr lvl="0"/>
            <a:r>
              <a:rPr lang="ru-RU" sz="1600" dirty="0" smtClean="0">
                <a:latin typeface="Garamond" panose="02020404030301010803" pitchFamily="18" charset="0"/>
              </a:rPr>
              <a:t>8.2) Реализация </a:t>
            </a:r>
            <a:r>
              <a:rPr lang="ru-RU" sz="1600" dirty="0">
                <a:latin typeface="Garamond" panose="02020404030301010803" pitchFamily="18" charset="0"/>
              </a:rPr>
              <a:t>неприемлемого, аморального, запретного.</a:t>
            </a:r>
          </a:p>
          <a:p>
            <a:pPr lvl="0"/>
            <a:r>
              <a:rPr lang="ru-RU" sz="1600" dirty="0" smtClean="0">
                <a:latin typeface="Garamond" panose="02020404030301010803" pitchFamily="18" charset="0"/>
              </a:rPr>
              <a:t>9) Смена </a:t>
            </a:r>
            <a:r>
              <a:rPr lang="ru-RU" sz="1600" dirty="0">
                <a:latin typeface="Garamond" panose="02020404030301010803" pitchFamily="18" charset="0"/>
              </a:rPr>
              <a:t>идентичностей – идентификация с множеством разнообразных персонажей, существенно различающихся по социально-демографическим и индивидуально-личностным характеристикам.</a:t>
            </a:r>
            <a:endParaRPr lang="ru-RU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0735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" y="195486"/>
            <a:ext cx="6128554" cy="85725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0000"/>
                </a:solidFill>
                <a:latin typeface="Garamond" panose="02020404030301010803" pitchFamily="18" charset="0"/>
              </a:rPr>
              <a:t>Организация</a:t>
            </a:r>
            <a:r>
              <a:rPr lang="en-US" sz="32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игр</a:t>
            </a:r>
            <a:endParaRPr lang="ru-RU" sz="3200" dirty="0">
              <a:latin typeface="Garamond" panose="02020404030301010803" pitchFamily="18" charset="0"/>
            </a:endParaRPr>
          </a:p>
        </p:txBody>
      </p:sp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76076"/>
            <a:ext cx="2703280" cy="49446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1441794"/>
            <a:ext cx="55446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Garamond" panose="02020404030301010803" pitchFamily="18" charset="0"/>
              </a:rPr>
              <a:t>Для организации игровых сессий в библиотеке необходимо создать комфортные условия для игроков, включая наличие достаточного количества столов и стульев, а также обеспечить доступ к разнообразным настольным играм.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003798"/>
            <a:ext cx="5544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Garamond" panose="02020404030301010803" pitchFamily="18" charset="0"/>
              </a:rPr>
              <a:t>Важно разработать расписание </a:t>
            </a:r>
            <a:r>
              <a:rPr lang="ru-RU" sz="1600" dirty="0" smtClean="0">
                <a:latin typeface="Garamond" panose="02020404030301010803" pitchFamily="18" charset="0"/>
              </a:rPr>
              <a:t>игр и </a:t>
            </a:r>
            <a:r>
              <a:rPr lang="ru-RU" sz="1600" dirty="0">
                <a:latin typeface="Garamond" panose="02020404030301010803" pitchFamily="18" charset="0"/>
              </a:rPr>
              <a:t>информировать посетителей о доступных играх и времени проведения. Также рекомендуется назначить ответственных за поддержание порядка и организацию игрового процесса, чтобы обеспечить приятную атмосферу для всех участников.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468560" y="4710243"/>
            <a:ext cx="4464496" cy="54030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7652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Garamond" panose="02020404030301010803" pitchFamily="18" charset="0"/>
              </a:rPr>
              <a:t>Плюсы для библиотеки</a:t>
            </a:r>
            <a:endParaRPr lang="ru-RU" sz="3200" b="1" dirty="0">
              <a:latin typeface="Garamond" panose="020204040303010108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729" y="4155926"/>
            <a:ext cx="34563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>
              <a:latin typeface="Garamond" panose="02020404030301010803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933550"/>
            <a:ext cx="2808312" cy="23762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Garamond" panose="02020404030301010803" pitchFamily="18" charset="0"/>
              </a:rPr>
              <a:t>Настольные игры в библиотеке способствуют развитию социальных навыков и улучшению коммуникации между участниками, создавая дружелюбную атмосферу для общения и взаимодействия</a:t>
            </a:r>
            <a:r>
              <a:rPr lang="ru-RU" sz="16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54048" y="1933550"/>
            <a:ext cx="2808312" cy="23762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Garamond" panose="02020404030301010803" pitchFamily="18" charset="0"/>
              </a:rPr>
              <a:t>Они также помогают развивать логическое мышление и стратегическое планирование, предлагая увлекательные сценарии и задачи, которые требуют аналитических способностей и креативного подхода.</a:t>
            </a:r>
            <a:endParaRPr lang="ru-RU" sz="16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14388" y="1898351"/>
            <a:ext cx="2808312" cy="23762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Garamond" panose="02020404030301010803" pitchFamily="18" charset="0"/>
              </a:rPr>
              <a:t>Кроме того, настольные игры способствуют релаксации и снятию стресса, предоставляя возможность отвлечься от повседневных забот и получить удовольствие от игрового процесса.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720588" y="4727126"/>
            <a:ext cx="4464496" cy="54030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694684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07904" y="1025236"/>
            <a:ext cx="52200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Garamond" panose="02020404030301010803" pitchFamily="18" charset="0"/>
              </a:rPr>
              <a:t>Настольные игры в библиотеке способствуют созданию дружелюбной и общительной атмосферы, позволяя посетителям не только весело провести время, но и установить новые социальные связи.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2571750"/>
            <a:ext cx="52200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Garamond" panose="02020404030301010803" pitchFamily="18" charset="0"/>
              </a:rPr>
              <a:t>Они также предоставляют возможность развивать стратегическое мышление и улучшать навыки принятия решений в игровой форме, что делает процесс обучения более увлекательным и доступным. Кроме того, настольные игры помогают разнообразить досуг посетителей, предлагая альтернативу традиционным формам чтения и способствуя популяризации библиотеки как места для активного отдыха и развлечений.</a:t>
            </a:r>
          </a:p>
        </p:txBody>
      </p:sp>
      <p:pic>
        <p:nvPicPr>
          <p:cNvPr id="5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205163"/>
            <a:ext cx="3096343" cy="46445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32040" y="4731990"/>
            <a:ext cx="4464496" cy="54030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2824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Garamond" panose="02020404030301010803" pitchFamily="18" charset="0"/>
              </a:rPr>
              <a:t>Перспективы развития </a:t>
            </a:r>
            <a:br>
              <a:rPr lang="ru-RU" sz="3200" b="1" dirty="0" smtClean="0">
                <a:latin typeface="Garamond" panose="02020404030301010803" pitchFamily="18" charset="0"/>
              </a:rPr>
            </a:br>
            <a:r>
              <a:rPr lang="ru-RU" sz="3200" b="1" dirty="0" smtClean="0">
                <a:latin typeface="Garamond" panose="02020404030301010803" pitchFamily="18" charset="0"/>
              </a:rPr>
              <a:t>настольных игр в библиотеке</a:t>
            </a:r>
            <a:endParaRPr lang="ru-RU" sz="3200" b="1" dirty="0">
              <a:latin typeface="Garamond" panose="020204040303010108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07654"/>
            <a:ext cx="417646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Garamond" panose="02020404030301010803" pitchFamily="18" charset="0"/>
              </a:rPr>
              <a:t>В современных условиях библиотеки становятся не только хранилищами книг, но и центрами культурного развития, где настольные игры способствуют социализации посетителей и развитию коммуникативных навыков. Расширение </a:t>
            </a:r>
            <a:r>
              <a:rPr lang="ru-RU" sz="1600" dirty="0" smtClean="0">
                <a:latin typeface="Garamond" panose="02020404030301010803" pitchFamily="18" charset="0"/>
              </a:rPr>
              <a:t>фонда </a:t>
            </a:r>
            <a:r>
              <a:rPr lang="ru-RU" sz="1600" dirty="0">
                <a:latin typeface="Garamond" panose="02020404030301010803" pitchFamily="18" charset="0"/>
              </a:rPr>
              <a:t>настольных игр в библиотеке открывает новые возможности для организации тематических вечеров и клубов по интересам, привлекая посетителей разных возрастов и объединяя их вокруг общего увлечения.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1707654"/>
            <a:ext cx="40827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Garamond" panose="02020404030301010803" pitchFamily="18" charset="0"/>
              </a:rPr>
              <a:t>Перспективные направления включают разработку специализированных игровых программ, сотрудничество с авторами и издателями настольных игр, а также внедрение интерактивных игровых технологий для повышения интереса к чтению и образованию.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4731990"/>
            <a:ext cx="4464496" cy="54030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5129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3548" y="293179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Garamond" panose="02020404030301010803" pitchFamily="18" charset="0"/>
              </a:rPr>
              <a:t>Настольные игры обогащают библиотечный опыт, делая его более интерактивным и доступным для всех возрастов. Они способствуют развитию важных навыков, укрепляют социальные связи и создают уникальную атмосферу, где обучение и развлечение гармонично сочетаются</a:t>
            </a:r>
          </a:p>
        </p:txBody>
      </p:sp>
      <p:pic>
        <p:nvPicPr>
          <p:cNvPr id="4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8"/>
            <a:ext cx="9144000" cy="20637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254516" y="4820041"/>
            <a:ext cx="4464496" cy="54030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853858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767</Words>
  <Application>Microsoft Office PowerPoint</Application>
  <PresentationFormat>Экран (16:9)</PresentationFormat>
  <Paragraphs>37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Библиотека как культурный центр будущего</vt:lpstr>
      <vt:lpstr>Проведение настольных игр  в библиотеке</vt:lpstr>
      <vt:lpstr>Польза и преимущества настольных игр</vt:lpstr>
      <vt:lpstr>Организация игр</vt:lpstr>
      <vt:lpstr>Плюсы для библиотеки</vt:lpstr>
      <vt:lpstr>Презентация PowerPoint</vt:lpstr>
      <vt:lpstr>Перспективы развития  настольных игр в библиотеке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Отдел иностранной литературы</dc:creator>
  <cp:lastModifiedBy>Отдел иностранной литературы</cp:lastModifiedBy>
  <cp:revision>6</cp:revision>
  <dcterms:created xsi:type="dcterms:W3CDTF">2025-11-24T06:47:41Z</dcterms:created>
  <dcterms:modified xsi:type="dcterms:W3CDTF">2025-11-24T08:52:35Z</dcterms:modified>
</cp:coreProperties>
</file>