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62" r:id="rId3"/>
    <p:sldId id="299" r:id="rId4"/>
    <p:sldId id="297" r:id="rId5"/>
    <p:sldId id="289" r:id="rId6"/>
    <p:sldId id="269" r:id="rId7"/>
    <p:sldId id="298" r:id="rId8"/>
    <p:sldId id="301" r:id="rId9"/>
    <p:sldId id="291" r:id="rId10"/>
    <p:sldId id="300" r:id="rId11"/>
    <p:sldId id="302" r:id="rId12"/>
    <p:sldId id="292" r:id="rId13"/>
    <p:sldId id="279" r:id="rId14"/>
    <p:sldId id="281" r:id="rId15"/>
    <p:sldId id="284" r:id="rId16"/>
    <p:sldId id="293" r:id="rId17"/>
    <p:sldId id="294" r:id="rId18"/>
    <p:sldId id="290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-4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145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762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954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197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976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94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857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5428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831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42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46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861696D-3030-45D6-9421-75E920D669D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3AEDDDC-8EBE-4713-B0C9-FD24E691BF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5262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tmobib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659" y="502508"/>
            <a:ext cx="12076671" cy="196884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      От </a:t>
            </a:r>
            <a:r>
              <a:rPr lang="ru-RU" sz="4000" b="1" dirty="0" smtClean="0">
                <a:latin typeface="Comic Sans MS" pitchFamily="66" charset="0"/>
              </a:rPr>
              <a:t>стереотипа к стратегии: </a:t>
            </a:r>
            <a:r>
              <a:rPr lang="ru-RU" sz="2800" b="1" dirty="0" smtClean="0">
                <a:latin typeface="Comic Sans MS" pitchFamily="66" charset="0"/>
              </a:rPr>
              <a:t/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почему </a:t>
            </a:r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omic Sans MS" pitchFamily="66" charset="0"/>
              </a:rPr>
              <a:t>старые методы по продвижению книги не работают с молодежью </a:t>
            </a:r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и </a:t>
            </a:r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omic Sans MS" pitchFamily="66" charset="0"/>
              </a:rPr>
              <a:t>что предложить взамен</a:t>
            </a:r>
            <a:endParaRPr lang="ru-RU" sz="2800" b="1" dirty="0">
              <a:solidFill>
                <a:schemeClr val="accent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4294" y="4437775"/>
            <a:ext cx="2190825" cy="1275127"/>
          </a:xfrm>
        </p:spPr>
        <p:txBody>
          <a:bodyPr>
            <a:noAutofit/>
          </a:bodyPr>
          <a:lstStyle/>
          <a:p>
            <a:endParaRPr lang="ru-RU" sz="3600" b="1" dirty="0">
              <a:latin typeface="Comic Sans MS" pitchFamily="66" charset="0"/>
            </a:endParaRPr>
          </a:p>
        </p:txBody>
      </p:sp>
      <p:pic>
        <p:nvPicPr>
          <p:cNvPr id="11" name="Рисунок 10" descr="NFkyhYi1H0kAqIhtkb6Xmof8vTa-DxysEhDgYNQwkYG9hWy3mpk7hNXnJjZcMKASthD2bMBOPAEK9tRJ5ZABVTE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59349" y="2767914"/>
            <a:ext cx="5831251" cy="3888260"/>
          </a:xfrm>
          <a:prstGeom prst="rect">
            <a:avLst/>
          </a:prstGeom>
        </p:spPr>
      </p:pic>
      <p:pic>
        <p:nvPicPr>
          <p:cNvPr id="7" name="Рисунок 6" descr="WWA9WwL4OgqteBoWAQ5HcHcXi5MLnszpiEQaaCdbIsL4y_D6PKdYz6Js7o8baNtw7_6PU5Vvzv4tIG5vUMbJ_Py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5978" y="2784391"/>
            <a:ext cx="5806538" cy="3871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085" y="675503"/>
            <a:ext cx="5362833" cy="873211"/>
          </a:xfrm>
        </p:spPr>
        <p:txBody>
          <a:bodyPr/>
          <a:lstStyle/>
          <a:p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680518" y="1540476"/>
            <a:ext cx="9894219" cy="535459"/>
          </a:xfrm>
        </p:spPr>
        <p:txBody>
          <a:bodyPr>
            <a:normAutofit/>
          </a:bodyPr>
          <a:lstStyle/>
          <a:p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6" name="Рисунок 5" descr="D7_OGjH4jSgcBwRu_Rchu-UYLMCD-4pi5XPWNT0l2kfz56OnIi3tiUxrxKtEyvFHZ7Rbr8_6bEmb9kF-p3DQTQM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7852" y="707848"/>
            <a:ext cx="6485924" cy="4864443"/>
          </a:xfrm>
          <a:prstGeom prst="rect">
            <a:avLst/>
          </a:prstGeom>
        </p:spPr>
      </p:pic>
      <p:pic>
        <p:nvPicPr>
          <p:cNvPr id="7" name="Рисунок 6" descr="rAt5G3M9b3HOQVT6dgTKxG6PMLoGGCG0Fm1Ey5L6XrO2SxQoty2tP5_-iPyI0OSqNNTgWemP7aZP66wHyrAB85l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508" y="666482"/>
            <a:ext cx="4415922" cy="2309583"/>
          </a:xfrm>
          <a:prstGeom prst="rect">
            <a:avLst/>
          </a:prstGeom>
        </p:spPr>
      </p:pic>
      <p:pic>
        <p:nvPicPr>
          <p:cNvPr id="8" name="Рисунок 7" descr="DNdSHIaZydhtkwuW5Ug6FsSmEDU5PlQ1qApfjwSxEqmFfvceCL6PutCPlcsbUS0rFDgb1-APB-iVSHZIrwJBYl3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8638" y="1762653"/>
            <a:ext cx="2842481" cy="3797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6" y="675503"/>
            <a:ext cx="9745363" cy="873211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omic Sans MS" pitchFamily="66" charset="0"/>
              </a:rPr>
              <a:t>Библиотека на закате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680518" y="1540476"/>
            <a:ext cx="9894219" cy="535459"/>
          </a:xfrm>
        </p:spPr>
        <p:txBody>
          <a:bodyPr>
            <a:normAutofit/>
          </a:bodyPr>
          <a:lstStyle/>
          <a:p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9" name="Рисунок 8" descr="GzmcmHvTsz-R82N0RHzAkfOZT2RXeNydjU26vrCaMTF6JaY_mVe_XEYlxRngVLl8NTEq_f1iXrdytt1E49XAi9f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790" y="1663869"/>
            <a:ext cx="6161902" cy="3289781"/>
          </a:xfrm>
          <a:prstGeom prst="rect">
            <a:avLst/>
          </a:prstGeom>
        </p:spPr>
      </p:pic>
      <p:pic>
        <p:nvPicPr>
          <p:cNvPr id="10" name="Рисунок 9" descr="8FWxT3PPieNQQKOiD9XZ_G7_l4MYe-PaaVvR25_29S5qsmTEqWAeoqdA_1i7_DC0iNIs0rUalwkH2xhdb-8uDSj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54787" y="247134"/>
            <a:ext cx="4195807" cy="3146855"/>
          </a:xfrm>
          <a:prstGeom prst="rect">
            <a:avLst/>
          </a:prstGeom>
        </p:spPr>
      </p:pic>
      <p:pic>
        <p:nvPicPr>
          <p:cNvPr id="11" name="Рисунок 10" descr="4HuNQJHHETrhsqPUAhFjgOh7ENg4o35lgNUhUEa1YGJe1CS-gYQysHC7QVdtMrbbmlG9mcwu5aR6X53mqJ9WW4l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1594" y="3585469"/>
            <a:ext cx="4160762" cy="31201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085" y="675503"/>
            <a:ext cx="5362833" cy="873211"/>
          </a:xfrm>
        </p:spPr>
        <p:txBody>
          <a:bodyPr/>
          <a:lstStyle/>
          <a:p>
            <a:r>
              <a:rPr lang="en-US" b="1" dirty="0" smtClean="0">
                <a:latin typeface="Comic Sans MS" pitchFamily="66" charset="0"/>
              </a:rPr>
              <a:t>#</a:t>
            </a:r>
            <a:r>
              <a:rPr lang="ru-RU" b="1" dirty="0" err="1" smtClean="0">
                <a:latin typeface="Comic Sans MS" pitchFamily="66" charset="0"/>
              </a:rPr>
              <a:t>яркочеллендж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680518" y="1540476"/>
            <a:ext cx="9894219" cy="535459"/>
          </a:xfrm>
        </p:spPr>
        <p:txBody>
          <a:bodyPr>
            <a:normAutofit/>
          </a:bodyPr>
          <a:lstStyle/>
          <a:p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16" name="Рисунок 15" descr="логотип ВОБДМ новый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000" y="172365"/>
            <a:ext cx="1395984" cy="1395984"/>
          </a:xfrm>
          <a:prstGeom prst="rect">
            <a:avLst/>
          </a:prstGeom>
        </p:spPr>
      </p:pic>
      <p:pic>
        <p:nvPicPr>
          <p:cNvPr id="9" name="Рисунок 8" descr="ярко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5593" y="156518"/>
            <a:ext cx="4636490" cy="3995351"/>
          </a:xfrm>
          <a:prstGeom prst="rect">
            <a:avLst/>
          </a:prstGeom>
        </p:spPr>
      </p:pic>
      <p:pic>
        <p:nvPicPr>
          <p:cNvPr id="10" name="Рисунок 9" descr="ярко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549" y="2158314"/>
            <a:ext cx="6026423" cy="3422820"/>
          </a:xfrm>
          <a:prstGeom prst="rect">
            <a:avLst/>
          </a:prstGeom>
        </p:spPr>
      </p:pic>
      <p:pic>
        <p:nvPicPr>
          <p:cNvPr id="11" name="Рисунок 10" descr="ярк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0349" y="4399006"/>
            <a:ext cx="3262071" cy="2285998"/>
          </a:xfrm>
          <a:prstGeom prst="rect">
            <a:avLst/>
          </a:prstGeom>
        </p:spPr>
      </p:pic>
      <p:pic>
        <p:nvPicPr>
          <p:cNvPr id="14" name="Рисунок 13" descr="ярко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5500" y="3591697"/>
            <a:ext cx="2338517" cy="3118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50" y="667266"/>
            <a:ext cx="7125728" cy="69197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День </a:t>
            </a:r>
            <a:r>
              <a:rPr lang="ru-RU" sz="4000" b="1" dirty="0" err="1" smtClean="0">
                <a:latin typeface="Comic Sans MS" pitchFamily="66" charset="0"/>
              </a:rPr>
              <a:t>книгодарения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42552" y="1334530"/>
            <a:ext cx="9721226" cy="173818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Comic Sans MS" pitchFamily="66" charset="0"/>
              </a:rPr>
              <a:t>Дарим книги с любовью</a:t>
            </a:r>
          </a:p>
          <a:p>
            <a:endParaRPr lang="ru-RU" dirty="0"/>
          </a:p>
        </p:txBody>
      </p:sp>
      <p:pic>
        <p:nvPicPr>
          <p:cNvPr id="9" name="Рисунок 8" descr="книгодарение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3511" y="349072"/>
            <a:ext cx="5080551" cy="3391665"/>
          </a:xfrm>
          <a:prstGeom prst="rect">
            <a:avLst/>
          </a:prstGeom>
        </p:spPr>
      </p:pic>
      <p:pic>
        <p:nvPicPr>
          <p:cNvPr id="11" name="Рисунок 10" descr="день книгодарения 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441" y="1828800"/>
            <a:ext cx="3888081" cy="2588004"/>
          </a:xfrm>
          <a:prstGeom prst="rect">
            <a:avLst/>
          </a:prstGeom>
        </p:spPr>
      </p:pic>
      <p:pic>
        <p:nvPicPr>
          <p:cNvPr id="13" name="Рисунок 12" descr="книгодарение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663" y="4484376"/>
            <a:ext cx="3383604" cy="2256177"/>
          </a:xfrm>
          <a:prstGeom prst="rect">
            <a:avLst/>
          </a:prstGeom>
        </p:spPr>
      </p:pic>
      <p:pic>
        <p:nvPicPr>
          <p:cNvPr id="16" name="Рисунок 15" descr="ро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5451" y="3945925"/>
            <a:ext cx="4162111" cy="2772031"/>
          </a:xfrm>
          <a:prstGeom prst="rect">
            <a:avLst/>
          </a:prstGeom>
        </p:spPr>
      </p:pic>
      <p:pic>
        <p:nvPicPr>
          <p:cNvPr id="12" name="Рисунок 11" descr="5pFdJGXcn_4kjy4RJiprpN4SaNjGpyGprjtIFyiJ_ddak9dRVBL20aSLSGk8KFbNfEsXbtU8GHPkXGqYr3kAK8U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09534" y="1359244"/>
            <a:ext cx="2127677" cy="2841342"/>
          </a:xfrm>
          <a:prstGeom prst="rect">
            <a:avLst/>
          </a:prstGeom>
        </p:spPr>
      </p:pic>
      <p:pic>
        <p:nvPicPr>
          <p:cNvPr id="17" name="Рисунок 16" descr="3yZJcjeHZwdzjOOgeWuQbcOVZnoLQC1CvTidR50SbxEJ7hzvCTVzpOTH1w12251igyhjwPHra8aTyuc1Eb5uvfh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38854" y="4489621"/>
            <a:ext cx="3374467" cy="22448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419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50" y="667266"/>
            <a:ext cx="7125728" cy="69197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С друзьями интереснее 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42552" y="1334530"/>
            <a:ext cx="9721226" cy="173818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Comic Sans MS" pitchFamily="66" charset="0"/>
              </a:rPr>
              <a:t>Природа не терпит пустоты</a:t>
            </a:r>
          </a:p>
          <a:p>
            <a:endParaRPr lang="ru-RU" dirty="0"/>
          </a:p>
        </p:txBody>
      </p:sp>
      <p:pic>
        <p:nvPicPr>
          <p:cNvPr id="7" name="Рисунок 6" descr="натура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708" y="1822363"/>
            <a:ext cx="2866612" cy="4834301"/>
          </a:xfrm>
          <a:prstGeom prst="rect">
            <a:avLst/>
          </a:prstGeom>
        </p:spPr>
      </p:pic>
      <p:pic>
        <p:nvPicPr>
          <p:cNvPr id="10" name="Рисунок 9" descr="логотип ВОБДМ новый 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646" y="1699298"/>
            <a:ext cx="1204128" cy="1204128"/>
          </a:xfrm>
          <a:prstGeom prst="rect">
            <a:avLst/>
          </a:prstGeom>
        </p:spPr>
      </p:pic>
      <p:pic>
        <p:nvPicPr>
          <p:cNvPr id="13" name="Рисунок 12" descr="лыков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0294" y="3855308"/>
            <a:ext cx="4354907" cy="2903838"/>
          </a:xfrm>
          <a:prstGeom prst="rect">
            <a:avLst/>
          </a:prstGeom>
        </p:spPr>
      </p:pic>
      <p:pic>
        <p:nvPicPr>
          <p:cNvPr id="14" name="Рисунок 13" descr="лыково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1418" y="1762896"/>
            <a:ext cx="3687772" cy="2458995"/>
          </a:xfrm>
          <a:prstGeom prst="rect">
            <a:avLst/>
          </a:prstGeom>
        </p:spPr>
      </p:pic>
      <p:pic>
        <p:nvPicPr>
          <p:cNvPr id="12" name="Рисунок 11" descr="q7RbnDVSx5hYHPuRWQthCp6xGsaKQzvZxk-RqSciufhmxasFS4WMwW9HiDRGThfUxtV2-F_NmJosbQxXFKnNS33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16941" y="716086"/>
            <a:ext cx="4354814" cy="2558453"/>
          </a:xfrm>
          <a:prstGeom prst="rect">
            <a:avLst/>
          </a:prstGeom>
        </p:spPr>
      </p:pic>
      <p:pic>
        <p:nvPicPr>
          <p:cNvPr id="16" name="Рисунок 15" descr="upc58vNmzc738cxa9-LxxybOrQ0IG2f5isyhMtyo24SaaeKIdYcaZB5oPIdI7rWBiB6FEDqDmUh-ROI5CegV8-lJ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61461" y="4384797"/>
            <a:ext cx="3536118" cy="2357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41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50" y="667266"/>
            <a:ext cx="7125728" cy="69197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День родного языка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42552" y="1334530"/>
            <a:ext cx="9721226" cy="1738184"/>
          </a:xfrm>
        </p:spPr>
        <p:txBody>
          <a:bodyPr>
            <a:normAutofit/>
          </a:bodyPr>
          <a:lstStyle/>
          <a:p>
            <a:endParaRPr lang="ru-RU" sz="18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11" name="Рисунок 10" descr="день родн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0581" y="164756"/>
            <a:ext cx="4799108" cy="3196281"/>
          </a:xfrm>
          <a:prstGeom prst="rect">
            <a:avLst/>
          </a:prstGeom>
        </p:spPr>
      </p:pic>
      <p:pic>
        <p:nvPicPr>
          <p:cNvPr id="12" name="Рисунок 11" descr="день родного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1780" y="3500801"/>
            <a:ext cx="2402231" cy="3208917"/>
          </a:xfrm>
          <a:prstGeom prst="rect">
            <a:avLst/>
          </a:prstGeom>
        </p:spPr>
      </p:pic>
      <p:pic>
        <p:nvPicPr>
          <p:cNvPr id="15" name="Рисунок 14" descr="родной язы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994" y="4118920"/>
            <a:ext cx="4573404" cy="2567180"/>
          </a:xfrm>
          <a:prstGeom prst="rect">
            <a:avLst/>
          </a:prstGeom>
        </p:spPr>
      </p:pic>
      <p:pic>
        <p:nvPicPr>
          <p:cNvPr id="14" name="Рисунок 13" descr="b8PPgt4Jdzi4GJrjlRBrDlYAyEe4gE3C4OPlUjEIMuFMg7MueeRpRW6yjoLDsYRK8Fv98ZkMfTODE6fskpOwgfU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7363" y="4228620"/>
            <a:ext cx="4383362" cy="2460504"/>
          </a:xfrm>
          <a:prstGeom prst="rect">
            <a:avLst/>
          </a:prstGeom>
        </p:spPr>
      </p:pic>
      <p:pic>
        <p:nvPicPr>
          <p:cNvPr id="16" name="Рисунок 15" descr="14eF2UkRZuxLpTJoCySWjSWlwHHncF1cmuqYItI6UyB5lV2GOrVdsVcyoBLYLjO9PsgW3FNQNj99X_rOypmS0Be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945" y="1392195"/>
            <a:ext cx="4530811" cy="2543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41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50" y="667266"/>
            <a:ext cx="7125728" cy="691977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atin typeface="Comic Sans MS" pitchFamily="66" charset="0"/>
              </a:rPr>
              <a:t>Onegin</a:t>
            </a:r>
            <a:r>
              <a:rPr lang="en-US" sz="4000" b="1" dirty="0" smtClean="0">
                <a:latin typeface="Comic Sans MS" pitchFamily="66" charset="0"/>
              </a:rPr>
              <a:t> </a:t>
            </a:r>
            <a:r>
              <a:rPr lang="ru-RU" sz="4000" b="1" dirty="0" smtClean="0">
                <a:latin typeface="Comic Sans MS" pitchFamily="66" charset="0"/>
              </a:rPr>
              <a:t>на языках мира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42552" y="1334530"/>
            <a:ext cx="9721226" cy="1738184"/>
          </a:xfrm>
        </p:spPr>
        <p:txBody>
          <a:bodyPr>
            <a:normAutofit/>
          </a:bodyPr>
          <a:lstStyle/>
          <a:p>
            <a:endParaRPr lang="ru-RU" sz="18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10" name="Рисунок 9" descr="логотип ВОБДМ новый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087" y="5345048"/>
            <a:ext cx="1395984" cy="1395984"/>
          </a:xfrm>
          <a:prstGeom prst="rect">
            <a:avLst/>
          </a:prstGeom>
        </p:spPr>
      </p:pic>
      <p:pic>
        <p:nvPicPr>
          <p:cNvPr id="11" name="Рисунок 10" descr="онег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990" y="1466335"/>
            <a:ext cx="5429734" cy="3620530"/>
          </a:xfrm>
          <a:prstGeom prst="rect">
            <a:avLst/>
          </a:prstGeom>
        </p:spPr>
      </p:pic>
      <p:pic>
        <p:nvPicPr>
          <p:cNvPr id="12" name="Рисунок 11" descr="онегин 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4711" y="115331"/>
            <a:ext cx="4305486" cy="2870885"/>
          </a:xfrm>
          <a:prstGeom prst="rect">
            <a:avLst/>
          </a:prstGeom>
        </p:spPr>
      </p:pic>
      <p:pic>
        <p:nvPicPr>
          <p:cNvPr id="13" name="Рисунок 12" descr="онегин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9589" y="3163328"/>
            <a:ext cx="2386227" cy="3579341"/>
          </a:xfrm>
          <a:prstGeom prst="rect">
            <a:avLst/>
          </a:prstGeom>
        </p:spPr>
      </p:pic>
      <p:pic>
        <p:nvPicPr>
          <p:cNvPr id="14" name="Рисунок 13" descr="онегин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99506" y="3212756"/>
            <a:ext cx="2347269" cy="34846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419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50" y="667266"/>
            <a:ext cx="10099588" cy="69197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По владимирским проселкам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42552" y="1334530"/>
            <a:ext cx="9721226" cy="1738184"/>
          </a:xfrm>
        </p:spPr>
        <p:txBody>
          <a:bodyPr>
            <a:normAutofit/>
          </a:bodyPr>
          <a:lstStyle/>
          <a:p>
            <a:endParaRPr lang="ru-RU" sz="18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10" name="Рисунок 9" descr="логотип ВОБДМ новый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08308" y="5834026"/>
            <a:ext cx="1023974" cy="1023974"/>
          </a:xfrm>
          <a:prstGeom prst="rect">
            <a:avLst/>
          </a:prstGeom>
        </p:spPr>
      </p:pic>
      <p:pic>
        <p:nvPicPr>
          <p:cNvPr id="5" name="Рисунок 4" descr="солоух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711" y="1355925"/>
            <a:ext cx="5820643" cy="3881186"/>
          </a:xfrm>
          <a:prstGeom prst="rect">
            <a:avLst/>
          </a:prstGeom>
        </p:spPr>
      </p:pic>
      <p:pic>
        <p:nvPicPr>
          <p:cNvPr id="7" name="Рисунок 6" descr="солоухин 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1255" y="1350629"/>
            <a:ext cx="2519493" cy="3779240"/>
          </a:xfrm>
          <a:prstGeom prst="rect">
            <a:avLst/>
          </a:prstGeom>
        </p:spPr>
      </p:pic>
      <p:pic>
        <p:nvPicPr>
          <p:cNvPr id="8" name="Рисунок 7" descr="солоухин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08984" y="151002"/>
            <a:ext cx="2217489" cy="3326233"/>
          </a:xfrm>
          <a:prstGeom prst="rect">
            <a:avLst/>
          </a:prstGeom>
        </p:spPr>
      </p:pic>
      <p:pic>
        <p:nvPicPr>
          <p:cNvPr id="9" name="Рисунок 8" descr="солоухин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06125" y="3657601"/>
            <a:ext cx="2004968" cy="30074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41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50" y="667266"/>
            <a:ext cx="7125728" cy="69197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Точка притяжения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42552" y="1334530"/>
            <a:ext cx="9721226" cy="1738184"/>
          </a:xfrm>
        </p:spPr>
        <p:txBody>
          <a:bodyPr>
            <a:normAutofit/>
          </a:bodyPr>
          <a:lstStyle/>
          <a:p>
            <a:endParaRPr lang="ru-RU" sz="1800" b="1" dirty="0" smtClean="0">
              <a:latin typeface="Comic Sans MS" pitchFamily="66" charset="0"/>
            </a:endParaRPr>
          </a:p>
          <a:p>
            <a:endParaRPr lang="ru-RU" sz="18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8" y="129396"/>
            <a:ext cx="4563540" cy="3225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32" y="3571336"/>
            <a:ext cx="4507316" cy="3023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9" y="1647480"/>
            <a:ext cx="6490662" cy="4184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5083048"/>
            <a:ext cx="1626195" cy="16333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397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412" y="626076"/>
            <a:ext cx="10972800" cy="336927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                                            </a:t>
            </a:r>
            <a:r>
              <a:rPr lang="en-US" sz="2800" b="1" dirty="0" smtClean="0"/>
              <a:t>  </a:t>
            </a:r>
            <a:r>
              <a:rPr lang="ru-RU" sz="2800" b="1" dirty="0" smtClean="0"/>
              <a:t>ВЛАДИМИРСКАЯ ОБЛАСТНАЯ</a:t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БИБЛИОТЕКА ДЛЯ ДЕТЕЙ И МОЛОДЁЖИ</a:t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                     </a:t>
            </a:r>
            <a:r>
              <a:rPr lang="en-US" sz="2800" b="1" dirty="0" smtClean="0"/>
              <a:t>   </a:t>
            </a:r>
            <a:r>
              <a:rPr lang="ru-RU" sz="2000" b="1" dirty="0" smtClean="0"/>
              <a:t>главный библиотекарь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    </a:t>
            </a:r>
            <a:r>
              <a:rPr lang="en-US" sz="2800" b="1" dirty="0" smtClean="0"/>
              <a:t>    </a:t>
            </a:r>
            <a:r>
              <a:rPr lang="ru-RU" sz="2800" b="1" dirty="0" smtClean="0"/>
              <a:t>ДУБИНЕВИЧ ИРИНА ВАЛЕРЬЕВНА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                                         </a:t>
            </a:r>
            <a:r>
              <a:rPr lang="en-US" sz="2000" b="1" dirty="0" smtClean="0"/>
              <a:t>iradubinevich@gmail.com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</a:t>
            </a:r>
            <a:r>
              <a:rPr lang="en-US" sz="2800" b="1" dirty="0" smtClean="0"/>
              <a:t>                       </a:t>
            </a:r>
            <a:r>
              <a:rPr lang="en-US" sz="2000" b="1" dirty="0" smtClean="0">
                <a:hlinkClick r:id="rId3"/>
              </a:rPr>
              <a:t>www.detmobib.ru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5535" y="4168346"/>
            <a:ext cx="6211330" cy="972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логотип ВОБДМ новый 2018 оранж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4822" y="3452375"/>
            <a:ext cx="7279308" cy="31873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789" y="716693"/>
            <a:ext cx="3469762" cy="864972"/>
          </a:xfrm>
        </p:spPr>
        <p:txBody>
          <a:bodyPr>
            <a:normAutofit/>
          </a:bodyPr>
          <a:lstStyle/>
          <a:p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853514" y="2281882"/>
            <a:ext cx="9721226" cy="213564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10" name="Рисунок 9" descr="zyLDLi5ZydRapWcov9tG7DeitXee5JYWVHBjt-xqQyx2PY5JMIveBl7i47VE-_i0ZKdXO-d-uGI7JXIGCmhZuhI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9919" y="264296"/>
            <a:ext cx="3214817" cy="1339507"/>
          </a:xfrm>
          <a:prstGeom prst="rect">
            <a:avLst/>
          </a:prstGeom>
        </p:spPr>
      </p:pic>
      <p:pic>
        <p:nvPicPr>
          <p:cNvPr id="13" name="Рисунок 12" descr="_DSC6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168" y="222421"/>
            <a:ext cx="4770091" cy="3515116"/>
          </a:xfrm>
          <a:prstGeom prst="rect">
            <a:avLst/>
          </a:prstGeom>
        </p:spPr>
      </p:pic>
      <p:pic>
        <p:nvPicPr>
          <p:cNvPr id="15" name="Рисунок 14" descr="_DSC6312 (1) (1)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3578" y="214184"/>
            <a:ext cx="1874645" cy="2816098"/>
          </a:xfrm>
          <a:prstGeom prst="rect">
            <a:avLst/>
          </a:prstGeom>
        </p:spPr>
      </p:pic>
      <p:pic>
        <p:nvPicPr>
          <p:cNvPr id="16" name="Рисунок 15" descr="dYQI6k-OYOrAMgJNLQkCU6QQLBPlLphOBBOXHXpp5ANXEFONusWcID1Jw64K3s6dBW95gpPeOTe-Rb0m1UstS3Y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6076" y="1960604"/>
            <a:ext cx="3294501" cy="4588769"/>
          </a:xfrm>
          <a:prstGeom prst="rect">
            <a:avLst/>
          </a:prstGeom>
        </p:spPr>
      </p:pic>
      <p:pic>
        <p:nvPicPr>
          <p:cNvPr id="17" name="Рисунок 16" descr="fIWfmdjguCg6MtNakJinMwyMociLzl-ohOA9H-E0WcHaavut_4ZpvA6BCbQ8Uqc5leElY2IP3U9AVS5mZB6Hjf5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638" y="3970637"/>
            <a:ext cx="4832244" cy="2669060"/>
          </a:xfrm>
          <a:prstGeom prst="rect">
            <a:avLst/>
          </a:prstGeom>
        </p:spPr>
      </p:pic>
      <p:pic>
        <p:nvPicPr>
          <p:cNvPr id="18" name="Рисунок 17" descr="IMG_91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86168" y="3507290"/>
            <a:ext cx="2096298" cy="3144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6508" y="716693"/>
            <a:ext cx="2094043" cy="864972"/>
          </a:xfrm>
        </p:spPr>
        <p:txBody>
          <a:bodyPr>
            <a:normAutofit/>
          </a:bodyPr>
          <a:lstStyle/>
          <a:p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853514" y="2281882"/>
            <a:ext cx="9721226" cy="213564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5" name="Рисунок 4" descr="e3rNqu3vbavDlNf-KGMsea4GN58BdCw7DcOfdBEej4RFes8jVg0m2dnSMRI7YtekcHTqi8DZyGHjRNbxkzlfpLI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3087" y="230659"/>
            <a:ext cx="2673178" cy="2673178"/>
          </a:xfrm>
          <a:prstGeom prst="rect">
            <a:avLst/>
          </a:prstGeom>
        </p:spPr>
      </p:pic>
      <p:pic>
        <p:nvPicPr>
          <p:cNvPr id="7" name="Рисунок 6" descr="_DSC6374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9201" y="205944"/>
            <a:ext cx="3320465" cy="4988011"/>
          </a:xfrm>
          <a:prstGeom prst="rect">
            <a:avLst/>
          </a:prstGeom>
        </p:spPr>
      </p:pic>
      <p:pic>
        <p:nvPicPr>
          <p:cNvPr id="8" name="Рисунок 7" descr="_DSC6262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4499" y="197709"/>
            <a:ext cx="2418373" cy="3632886"/>
          </a:xfrm>
          <a:prstGeom prst="rect">
            <a:avLst/>
          </a:prstGeom>
        </p:spPr>
      </p:pic>
      <p:pic>
        <p:nvPicPr>
          <p:cNvPr id="10" name="Рисунок 9" descr="_DSC6121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973" y="205946"/>
            <a:ext cx="2398691" cy="3604053"/>
          </a:xfrm>
          <a:prstGeom prst="rect">
            <a:avLst/>
          </a:prstGeom>
        </p:spPr>
      </p:pic>
      <p:pic>
        <p:nvPicPr>
          <p:cNvPr id="11" name="Рисунок 10" descr="_DSC64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83323" y="3253945"/>
            <a:ext cx="2219282" cy="3332205"/>
          </a:xfrm>
          <a:prstGeom prst="rect">
            <a:avLst/>
          </a:prstGeom>
        </p:spPr>
      </p:pic>
      <p:pic>
        <p:nvPicPr>
          <p:cNvPr id="12" name="Рисунок 11" descr="_DSC6173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4156" y="4044779"/>
            <a:ext cx="3956567" cy="2633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50" y="667266"/>
            <a:ext cx="7125728" cy="69197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Человек читающий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42552" y="1334530"/>
            <a:ext cx="9721226" cy="1738184"/>
          </a:xfrm>
        </p:spPr>
        <p:txBody>
          <a:bodyPr>
            <a:normAutofit/>
          </a:bodyPr>
          <a:lstStyle/>
          <a:p>
            <a:endParaRPr lang="ru-RU" sz="1800" b="1" dirty="0" smtClean="0">
              <a:latin typeface="Comic Sans MS" pitchFamily="66" charset="0"/>
            </a:endParaRPr>
          </a:p>
          <a:p>
            <a:endParaRPr lang="ru-RU" sz="18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20" name="Рисунок 19" descr="логотип ВОБДМ новый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1402" y="194649"/>
            <a:ext cx="1395984" cy="1395984"/>
          </a:xfrm>
          <a:prstGeom prst="rect">
            <a:avLst/>
          </a:prstGeom>
        </p:spPr>
      </p:pic>
      <p:pic>
        <p:nvPicPr>
          <p:cNvPr id="12" name="Рисунок 11" descr="IMG_2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881" y="1441621"/>
            <a:ext cx="5072638" cy="2848145"/>
          </a:xfrm>
          <a:prstGeom prst="rect">
            <a:avLst/>
          </a:prstGeom>
        </p:spPr>
      </p:pic>
      <p:pic>
        <p:nvPicPr>
          <p:cNvPr id="13" name="Рисунок 12" descr="IMG_29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0258" y="4421912"/>
            <a:ext cx="3987115" cy="2238380"/>
          </a:xfrm>
          <a:prstGeom prst="rect">
            <a:avLst/>
          </a:prstGeom>
        </p:spPr>
      </p:pic>
      <p:pic>
        <p:nvPicPr>
          <p:cNvPr id="19" name="Рисунок 18" descr="IMG_29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39509" y="769208"/>
            <a:ext cx="2682933" cy="4778976"/>
          </a:xfrm>
          <a:prstGeom prst="rect">
            <a:avLst/>
          </a:prstGeom>
        </p:spPr>
      </p:pic>
      <p:pic>
        <p:nvPicPr>
          <p:cNvPr id="21" name="Рисунок 20" descr="IMG_29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2365" y="4431955"/>
            <a:ext cx="3665610" cy="2215979"/>
          </a:xfrm>
          <a:prstGeom prst="rect">
            <a:avLst/>
          </a:prstGeom>
        </p:spPr>
      </p:pic>
      <p:pic>
        <p:nvPicPr>
          <p:cNvPr id="22" name="Рисунок 21" descr="IMG_91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90364" y="1672282"/>
            <a:ext cx="2570036" cy="2619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419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850" y="716693"/>
            <a:ext cx="5372701" cy="86497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Книжные клубы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4415478" y="1655805"/>
            <a:ext cx="7545862" cy="69197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Личное. ЛАУРЕАТ. </a:t>
            </a:r>
            <a:r>
              <a:rPr lang="en-US" sz="2000" b="1" dirty="0" smtClean="0">
                <a:latin typeface="Comic Sans MS" pitchFamily="66" charset="0"/>
              </a:rPr>
              <a:t>Cellar </a:t>
            </a:r>
            <a:r>
              <a:rPr lang="en-US" sz="2000" b="1" dirty="0" smtClean="0">
                <a:latin typeface="Comic Sans MS" pitchFamily="66" charset="0"/>
              </a:rPr>
              <a:t>Door</a:t>
            </a:r>
            <a:r>
              <a:rPr lang="ru-RU" sz="2000" b="1" dirty="0" smtClean="0">
                <a:latin typeface="Comic Sans MS" pitchFamily="66" charset="0"/>
              </a:rPr>
              <a:t>. </a:t>
            </a:r>
            <a:r>
              <a:rPr lang="ru-RU" sz="2000" b="1" dirty="0" err="1" smtClean="0">
                <a:latin typeface="Comic Sans MS" pitchFamily="66" charset="0"/>
              </a:rPr>
              <a:t>Ридинг-группы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13" name="Рисунок 12" descr="IMG_4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0306" y="2183028"/>
            <a:ext cx="2674797" cy="3752606"/>
          </a:xfrm>
          <a:prstGeom prst="rect">
            <a:avLst/>
          </a:prstGeom>
        </p:spPr>
      </p:pic>
      <p:pic>
        <p:nvPicPr>
          <p:cNvPr id="15" name="Рисунок 14" descr="9R-sb9pIvPl_GoP4i0sDIhb7SgrKSPStjMCM_SURIhBpUMye4acpW6LyUk1HGmkrubXipz0VqoI4BE5qc12hgmC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27695" y="2174788"/>
            <a:ext cx="2413516" cy="3777085"/>
          </a:xfrm>
          <a:prstGeom prst="rect">
            <a:avLst/>
          </a:prstGeom>
        </p:spPr>
      </p:pic>
      <p:pic>
        <p:nvPicPr>
          <p:cNvPr id="16" name="Рисунок 15" descr="FqIdvVZ7RVUiItJCURD8qQ37BgxGudeAPmAfCoU0McetedU3kVLYTUTevTHM-l7dpJEmrfCo51Dx5N1FqC0CZM3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5621" y="2158312"/>
            <a:ext cx="2746945" cy="3777049"/>
          </a:xfrm>
          <a:prstGeom prst="rect">
            <a:avLst/>
          </a:prstGeom>
        </p:spPr>
      </p:pic>
      <p:pic>
        <p:nvPicPr>
          <p:cNvPr id="8" name="Рисунок 7" descr="gOYPfqNxPyRrmDzYl8UGRwrkXAeqG7vBFvJq45DhwThd7qx8oaHBEGmr69NJEgK7XVQd_mlJq-DwZoERvShsOTIJ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035" y="2150059"/>
            <a:ext cx="2525392" cy="37873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874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085" y="675503"/>
            <a:ext cx="5362833" cy="873211"/>
          </a:xfrm>
        </p:spPr>
        <p:txBody>
          <a:bodyPr/>
          <a:lstStyle/>
          <a:p>
            <a:r>
              <a:rPr lang="ru-RU" b="1" dirty="0" err="1" smtClean="0">
                <a:latin typeface="Comic Sans MS" pitchFamily="66" charset="0"/>
              </a:rPr>
              <a:t>КнИГОВОРОТ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680518" y="1540476"/>
            <a:ext cx="9894219" cy="53545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Давайте обмениваться книгами!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16" name="Рисунок 15" descr="логотип ВОБДМ новый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000" y="172365"/>
            <a:ext cx="1395984" cy="1395984"/>
          </a:xfrm>
          <a:prstGeom prst="rect">
            <a:avLst/>
          </a:prstGeom>
        </p:spPr>
      </p:pic>
      <p:pic>
        <p:nvPicPr>
          <p:cNvPr id="12" name="Рисунок 11" descr="fuRUVIICKS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399" y="255371"/>
            <a:ext cx="4991157" cy="3328088"/>
          </a:xfrm>
          <a:prstGeom prst="rect">
            <a:avLst/>
          </a:prstGeom>
        </p:spPr>
      </p:pic>
      <p:pic>
        <p:nvPicPr>
          <p:cNvPr id="9" name="Рисунок 8" descr="-fgPpwIsv_CzIllm4A0xoPEaE7WO7zOWBqGBJl7p6l_3C3MernFBbYB-7ww2jsWUjNX7k2ZH3DhSitakz0XnfKQ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526" y="2010033"/>
            <a:ext cx="3885441" cy="2590800"/>
          </a:xfrm>
          <a:prstGeom prst="rect">
            <a:avLst/>
          </a:prstGeom>
        </p:spPr>
      </p:pic>
      <p:pic>
        <p:nvPicPr>
          <p:cNvPr id="10" name="Рисунок 9" descr="lvET0jdBqzbC097VGdyaCd0gAksQNfIg8QRZAOMPMaE4ZWzNTpE5UFnfGREyDAsiyTtZlsSiLrqUu7NfF3o_yii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6245" y="2026508"/>
            <a:ext cx="2145003" cy="3216876"/>
          </a:xfrm>
          <a:prstGeom prst="rect">
            <a:avLst/>
          </a:prstGeom>
        </p:spPr>
      </p:pic>
      <p:pic>
        <p:nvPicPr>
          <p:cNvPr id="11" name="Рисунок 10" descr="FxVA46v3bG6KQresMQn4qC70dT0XkARf0Tk8ra910cbT2zkf_1nNjhmQISN5hmLSxzrDu14rANLN-BjjbsKo4Uc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49505" y="3769602"/>
            <a:ext cx="4335188" cy="2890690"/>
          </a:xfrm>
          <a:prstGeom prst="rect">
            <a:avLst/>
          </a:prstGeom>
        </p:spPr>
      </p:pic>
      <p:pic>
        <p:nvPicPr>
          <p:cNvPr id="14" name="Рисунок 13" descr="se6WPSRTKPOsKi3jRfmT7owtYL-4U1bx0w6MYQ36tFyCzojwTd9jYtxrPb53ydFGUgIzzCW9Acu8O96svPL6Gyh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7395" y="4712044"/>
            <a:ext cx="3092654" cy="20621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65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3719" y="716693"/>
            <a:ext cx="7316833" cy="86497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Бильярд с </a:t>
            </a:r>
            <a:r>
              <a:rPr lang="ru-RU" sz="4000" b="1" dirty="0" err="1" smtClean="0">
                <a:latin typeface="Comic Sans MS" pitchFamily="66" charset="0"/>
              </a:rPr>
              <a:t>маяковским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4539049" y="1655805"/>
            <a:ext cx="4374292" cy="10873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Поэтический вечер-портрет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6" name="Рисунок 5" descr="IMG_3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522" y="691979"/>
            <a:ext cx="4133332" cy="2755555"/>
          </a:xfrm>
          <a:prstGeom prst="rect">
            <a:avLst/>
          </a:prstGeom>
        </p:spPr>
      </p:pic>
      <p:pic>
        <p:nvPicPr>
          <p:cNvPr id="7" name="Рисунок 6" descr="IMG_35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997" y="3707026"/>
            <a:ext cx="4232189" cy="2821459"/>
          </a:xfrm>
          <a:prstGeom prst="rect">
            <a:avLst/>
          </a:prstGeom>
        </p:spPr>
      </p:pic>
      <p:pic>
        <p:nvPicPr>
          <p:cNvPr id="8" name="Рисунок 7" descr="IMG_35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4856" y="2388285"/>
            <a:ext cx="4154959" cy="2769972"/>
          </a:xfrm>
          <a:prstGeom prst="rect">
            <a:avLst/>
          </a:prstGeom>
        </p:spPr>
      </p:pic>
      <p:pic>
        <p:nvPicPr>
          <p:cNvPr id="9" name="Рисунок 8" descr="IMG_35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405343" y="3036333"/>
            <a:ext cx="3982993" cy="2655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874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3720" y="1606378"/>
            <a:ext cx="2520778" cy="4201297"/>
          </a:xfrm>
        </p:spPr>
        <p:txBody>
          <a:bodyPr>
            <a:normAutofit/>
          </a:bodyPr>
          <a:lstStyle/>
          <a:p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4539049" y="1655805"/>
            <a:ext cx="4374292" cy="1087395"/>
          </a:xfrm>
        </p:spPr>
        <p:txBody>
          <a:bodyPr>
            <a:noAutofit/>
          </a:bodyPr>
          <a:lstStyle/>
          <a:p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10" name="Рисунок 9" descr="dg4RiQ5UuhpZjuJcZwVm_UPntDU3pd7Sa2t91fpuBjRRD27oQZfSzhExvVrGu94W7oYzyyRNu7E3euhBRFEKRDR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227" y="782594"/>
            <a:ext cx="3637520" cy="5820031"/>
          </a:xfrm>
          <a:prstGeom prst="rect">
            <a:avLst/>
          </a:prstGeom>
        </p:spPr>
      </p:pic>
      <p:pic>
        <p:nvPicPr>
          <p:cNvPr id="12" name="Рисунок 11" descr="mF0nc4HB61Mb_NK-THTp5raPbMJ6UHj9aunYU1Mk6OjrgJ-IrS5Ke2yv6vFKRtvm7rnuwjhleXphysrqKz5qU2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3859" y="823781"/>
            <a:ext cx="3681514" cy="5762369"/>
          </a:xfrm>
          <a:prstGeom prst="rect">
            <a:avLst/>
          </a:prstGeom>
        </p:spPr>
      </p:pic>
      <p:pic>
        <p:nvPicPr>
          <p:cNvPr id="8" name="Рисунок 7" descr="GH3kzTfSce6a-pVFNXL73bVWP0aQdWX2mqt0LtYuEqWuxE3bs-2DMuso1faPOt_nqDtwJ795khXxgZ0oGGbBMfs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7942" y="2720622"/>
            <a:ext cx="2550058" cy="3824340"/>
          </a:xfrm>
          <a:prstGeom prst="rect">
            <a:avLst/>
          </a:prstGeom>
        </p:spPr>
      </p:pic>
      <p:pic>
        <p:nvPicPr>
          <p:cNvPr id="9" name="Рисунок 8" descr="GFFSA6VqsXJtNAOVqX9mbQmW2HYUjAZPOFEzLXB2LfRygQbTYBU-gVkcyNbYP2ttlill2k8WwgvjuTSz0Ulzwt5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73748" y="255373"/>
            <a:ext cx="2155988" cy="3233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874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6F58B-9D46-4EB1-9AA3-76E8B833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308" y="716693"/>
            <a:ext cx="10933244" cy="86497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Книжные свидания в библиотеке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EBF434B-23C2-4D10-8076-F1E21B1A0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853514" y="2281882"/>
            <a:ext cx="9721226" cy="213564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10" name="Рисунок 9" descr="dOzfCJnPw3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6521" y="1548714"/>
            <a:ext cx="3205952" cy="2137719"/>
          </a:xfrm>
          <a:prstGeom prst="rect">
            <a:avLst/>
          </a:prstGeom>
        </p:spPr>
      </p:pic>
      <p:pic>
        <p:nvPicPr>
          <p:cNvPr id="14" name="Рисунок 13" descr="uz8JvnDzR1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1807" y="4061253"/>
            <a:ext cx="3786606" cy="2524897"/>
          </a:xfrm>
          <a:prstGeom prst="rect">
            <a:avLst/>
          </a:prstGeom>
        </p:spPr>
      </p:pic>
      <p:pic>
        <p:nvPicPr>
          <p:cNvPr id="16" name="Рисунок 15" descr="O0kjjsnKGI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1743" y="4703804"/>
            <a:ext cx="3000657" cy="2000829"/>
          </a:xfrm>
          <a:prstGeom prst="rect">
            <a:avLst/>
          </a:prstGeom>
        </p:spPr>
      </p:pic>
      <p:pic>
        <p:nvPicPr>
          <p:cNvPr id="11" name="Рисунок 10" descr="bo3Cptqe9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288" y="1515762"/>
            <a:ext cx="4398147" cy="2932671"/>
          </a:xfrm>
          <a:prstGeom prst="rect">
            <a:avLst/>
          </a:prstGeom>
        </p:spPr>
      </p:pic>
      <p:pic>
        <p:nvPicPr>
          <p:cNvPr id="12" name="Рисунок 11" descr="9RzT8u0pBu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1600" y="1540475"/>
            <a:ext cx="2907957" cy="4361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8744990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1660</TotalTime>
  <Words>65</Words>
  <Application>Microsoft Office PowerPoint</Application>
  <PresentationFormat>Произвольный</PresentationFormat>
  <Paragraphs>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Дивиденд</vt:lpstr>
      <vt:lpstr>      От стереотипа к стратегии:  почему старые методы по продвижению книги не работают с молодежью и что предложить взамен</vt:lpstr>
      <vt:lpstr>Слайд 2</vt:lpstr>
      <vt:lpstr>Слайд 3</vt:lpstr>
      <vt:lpstr>Человек читающий</vt:lpstr>
      <vt:lpstr>Книжные клубы</vt:lpstr>
      <vt:lpstr>КнИГОВОРОТ</vt:lpstr>
      <vt:lpstr>Бильярд с маяковским</vt:lpstr>
      <vt:lpstr>Слайд 8</vt:lpstr>
      <vt:lpstr>Книжные свидания в библиотеке</vt:lpstr>
      <vt:lpstr>Слайд 10</vt:lpstr>
      <vt:lpstr>Библиотека на закате</vt:lpstr>
      <vt:lpstr>#яркочеллендж</vt:lpstr>
      <vt:lpstr>День книгодарения</vt:lpstr>
      <vt:lpstr>С друзьями интереснее </vt:lpstr>
      <vt:lpstr>День родного языка</vt:lpstr>
      <vt:lpstr>Onegin на языках мира</vt:lpstr>
      <vt:lpstr>По владимирским проселкам</vt:lpstr>
      <vt:lpstr>Точка притяжения</vt:lpstr>
      <vt:lpstr>                                              ВЛАДИМИРСКАЯ ОБЛАСТНАЯ                                  БИБЛИОТЕКА ДЛЯ ДЕТЕЙ И МОЛОДЁЖИ                                                          главный библиотекарь                                          ДУБИНЕВИЧ ИРИНА ВАЛЕРЬЕВНА                                          iradubinevich@gmail.com                                                         www.detmobib.ru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Tsitskishvili Dima</dc:creator>
  <cp:lastModifiedBy>KZal</cp:lastModifiedBy>
  <cp:revision>205</cp:revision>
  <dcterms:created xsi:type="dcterms:W3CDTF">2021-11-27T04:34:15Z</dcterms:created>
  <dcterms:modified xsi:type="dcterms:W3CDTF">2025-11-21T12:28:14Z</dcterms:modified>
</cp:coreProperties>
</file>