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8" r:id="rId3"/>
    <p:sldId id="258" r:id="rId4"/>
    <p:sldId id="268" r:id="rId5"/>
    <p:sldId id="269" r:id="rId6"/>
    <p:sldId id="270" r:id="rId7"/>
    <p:sldId id="280" r:id="rId8"/>
    <p:sldId id="259" r:id="rId9"/>
    <p:sldId id="271" r:id="rId10"/>
    <p:sldId id="272" r:id="rId11"/>
    <p:sldId id="273" r:id="rId12"/>
    <p:sldId id="274" r:id="rId13"/>
    <p:sldId id="260" r:id="rId14"/>
    <p:sldId id="275" r:id="rId15"/>
    <p:sldId id="276" r:id="rId16"/>
    <p:sldId id="277" r:id="rId17"/>
    <p:sldId id="281" r:id="rId18"/>
    <p:sldId id="282" r:id="rId19"/>
    <p:sldId id="283" r:id="rId20"/>
    <p:sldId id="278" r:id="rId21"/>
    <p:sldId id="279" r:id="rId22"/>
    <p:sldId id="284" r:id="rId23"/>
    <p:sldId id="290" r:id="rId24"/>
    <p:sldId id="285" r:id="rId25"/>
    <p:sldId id="286" r:id="rId26"/>
    <p:sldId id="289" r:id="rId27"/>
    <p:sldId id="287" r:id="rId28"/>
  </p:sldIdLst>
  <p:sldSz cx="18288000" cy="10287000"/>
  <p:notesSz cx="6858000" cy="9144000"/>
  <p:embeddedFontLst>
    <p:embeddedFont>
      <p:font typeface="Open Sauce" panose="020B0604020202020204" charset="0"/>
      <p:regular r:id="rId29"/>
    </p:embeddedFont>
    <p:embeddedFont>
      <p:font typeface="Open Sauce Heavy" panose="020B0604020202020204" charset="0"/>
      <p:regular r:id="rId30"/>
    </p:embeddedFont>
    <p:embeddedFont>
      <p:font typeface="Palatino Linotype" panose="02040502050505030304" pitchFamily="18" charset="0"/>
      <p:regular r:id="rId31"/>
      <p:bold r:id="rId32"/>
      <p:italic r:id="rId33"/>
      <p:boldItalic r:id="rId34"/>
    </p:embeddedFont>
    <p:embeddedFont>
      <p:font typeface="Reesha" panose="020B0604020202020204" charset="-52"/>
      <p:regular r:id="rId35"/>
    </p:embeddedFont>
    <p:embeddedFont>
      <p:font typeface="Segoe Print" panose="02000600000000000000" pitchFamily="2" charset="0"/>
      <p:regular r:id="rId36"/>
      <p:bold r:id="rId37"/>
    </p:embeddedFont>
    <p:embeddedFont>
      <p:font typeface="Yu Gothic UI" panose="020B0500000000000000" pitchFamily="34" charset="-128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3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gif"/><Relationship Id="rId2" Type="http://schemas.openxmlformats.org/officeDocument/2006/relationships/video" Target="../media/media7.webm"/><Relationship Id="rId1" Type="http://schemas.microsoft.com/office/2007/relationships/media" Target="../media/media7.webm"/><Relationship Id="rId6" Type="http://schemas.openxmlformats.org/officeDocument/2006/relationships/image" Target="../media/image4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sv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9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68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41.png"/><Relationship Id="rId18" Type="http://schemas.openxmlformats.org/officeDocument/2006/relationships/image" Target="../media/image79.png"/><Relationship Id="rId3" Type="http://schemas.openxmlformats.org/officeDocument/2006/relationships/image" Target="../media/image2.svg"/><Relationship Id="rId21" Type="http://schemas.openxmlformats.org/officeDocument/2006/relationships/image" Target="../media/image81.png"/><Relationship Id="rId7" Type="http://schemas.openxmlformats.org/officeDocument/2006/relationships/image" Target="../media/image20.png"/><Relationship Id="rId12" Type="http://schemas.openxmlformats.org/officeDocument/2006/relationships/image" Target="../media/image75.png"/><Relationship Id="rId17" Type="http://schemas.openxmlformats.org/officeDocument/2006/relationships/image" Target="../media/image57.png"/><Relationship Id="rId2" Type="http://schemas.openxmlformats.org/officeDocument/2006/relationships/image" Target="../media/image1.png"/><Relationship Id="rId16" Type="http://schemas.openxmlformats.org/officeDocument/2006/relationships/image" Target="../media/image78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36.png"/><Relationship Id="rId24" Type="http://schemas.openxmlformats.org/officeDocument/2006/relationships/image" Target="../media/image83.png"/><Relationship Id="rId5" Type="http://schemas.openxmlformats.org/officeDocument/2006/relationships/image" Target="../media/image71.png"/><Relationship Id="rId15" Type="http://schemas.openxmlformats.org/officeDocument/2006/relationships/image" Target="../media/image77.png"/><Relationship Id="rId23" Type="http://schemas.openxmlformats.org/officeDocument/2006/relationships/image" Target="../media/image82.png"/><Relationship Id="rId10" Type="http://schemas.openxmlformats.org/officeDocument/2006/relationships/image" Target="../media/image74.png"/><Relationship Id="rId19" Type="http://schemas.openxmlformats.org/officeDocument/2006/relationships/image" Target="../media/image62.png"/><Relationship Id="rId4" Type="http://schemas.openxmlformats.org/officeDocument/2006/relationships/image" Target="../media/image70.png"/><Relationship Id="rId9" Type="http://schemas.openxmlformats.org/officeDocument/2006/relationships/image" Target="../media/image30.png"/><Relationship Id="rId14" Type="http://schemas.openxmlformats.org/officeDocument/2006/relationships/image" Target="../media/image76.png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15760535" y="5273948"/>
            <a:ext cx="205832" cy="180103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5504127" y="8992619"/>
            <a:ext cx="378459" cy="72120"/>
            <a:chOff x="0" y="0"/>
            <a:chExt cx="99677" cy="1899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9677" cy="18995"/>
            </a:xfrm>
            <a:custGeom>
              <a:avLst/>
              <a:gdLst/>
              <a:ahLst/>
              <a:cxnLst/>
              <a:rect l="l" t="t" r="r" b="b"/>
              <a:pathLst>
                <a:path w="99677" h="18995">
                  <a:moveTo>
                    <a:pt x="0" y="0"/>
                  </a:moveTo>
                  <a:lnTo>
                    <a:pt x="99677" y="0"/>
                  </a:lnTo>
                  <a:lnTo>
                    <a:pt x="99677" y="18995"/>
                  </a:lnTo>
                  <a:lnTo>
                    <a:pt x="0" y="18995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99677" cy="18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646691" y="328530"/>
            <a:ext cx="14318409" cy="5424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ru-RU" sz="6000" spc="-162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Инструменты современного библиотекаря: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ru-RU" sz="6000" spc="-162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нейросети и инновации в библиотечной </a:t>
            </a:r>
            <a:r>
              <a:rPr lang="ru-RU" sz="6000" spc="-162" dirty="0">
                <a:solidFill>
                  <a:srgbClr val="8C52FF"/>
                </a:solidFill>
                <a:latin typeface="Segoe Print" panose="02000600000000000000" pitchFamily="2" charset="0"/>
                <a:ea typeface="Reesha"/>
                <a:cs typeface="Times New Roman" panose="02020603050405020304" pitchFamily="18" charset="0"/>
                <a:sym typeface="Reesha"/>
              </a:rPr>
              <a:t>П</a:t>
            </a:r>
            <a:r>
              <a:rPr lang="ru-RU" sz="6000" spc="-162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рактике</a:t>
            </a:r>
            <a:endParaRPr lang="en-US" sz="6000" spc="-162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61365" y="4518859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61365" y="5978955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5504127" y="6927012"/>
            <a:ext cx="484787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000" dirty="0"/>
              <a:t>Диденко Артем </a:t>
            </a:r>
          </a:p>
          <a:p>
            <a:r>
              <a:rPr lang="ru-RU" sz="4000" dirty="0"/>
              <a:t>Вячеславович, эксперт в области ИИ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FB3174C-48DD-563F-F8D6-F5F1559D91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0" y="552168"/>
            <a:ext cx="2450171" cy="2450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1124 (1)">
            <a:hlinkClick r:id="" action="ppaction://media"/>
            <a:extLst>
              <a:ext uri="{FF2B5EF4-FFF2-40B4-BE49-F238E27FC236}">
                <a16:creationId xmlns:a16="http://schemas.microsoft.com/office/drawing/2014/main" id="{D722F2AC-73E4-3D47-CFA4-824E5661C1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7600" y="6206407"/>
            <a:ext cx="4255962" cy="3287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C4916-3C1B-0275-1FB7-89B5D958C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102DEC3-7DC2-42C2-25BD-35BCE5805106}"/>
              </a:ext>
            </a:extLst>
          </p:cNvPr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FCC4A4C-571D-CF40-4B58-47E6B2B808DE}"/>
                </a:ext>
              </a:extLst>
            </p:cNvPr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CC0CF5A-AA3C-F789-1719-A071F6F3AC2B}"/>
                </a:ext>
              </a:extLst>
            </p:cNvPr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EF2F4173-F767-0BF5-62CA-9CA33A424F2E}"/>
              </a:ext>
            </a:extLst>
          </p:cNvPr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093CEFD8-3EAB-DA30-FE68-97AE031C00CF}"/>
              </a:ext>
            </a:extLst>
          </p:cNvPr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F2D1046C-8D22-B861-0469-2F1869BD6EE8}"/>
              </a:ext>
            </a:extLst>
          </p:cNvPr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0CC9B26-36A9-2CAB-1C7D-B672B73C6698}"/>
              </a:ext>
            </a:extLst>
          </p:cNvPr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DE20EFB-DF41-C63E-6A65-BAB1C4CF7658}"/>
              </a:ext>
            </a:extLst>
          </p:cNvPr>
          <p:cNvSpPr txBox="1"/>
          <p:nvPr/>
        </p:nvSpPr>
        <p:spPr>
          <a:xfrm>
            <a:off x="4184772" y="743340"/>
            <a:ext cx="8217245" cy="459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8"/>
              </a:lnSpc>
            </a:pPr>
            <a:r>
              <a:rPr lang="ru-RU" sz="4997" spc="-74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Инструменты</a:t>
            </a:r>
            <a:endParaRPr lang="en-US" sz="4997" spc="-74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67AAAB0E-7BD0-3AA4-B57B-FE8AE2A84AFD}"/>
              </a:ext>
            </a:extLst>
          </p:cNvPr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2B87BA42-FA7A-1AEC-7CA5-288AA512C69E}"/>
              </a:ext>
            </a:extLst>
          </p:cNvPr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2142CC8E-93B1-03EC-1114-2312282D2885}"/>
              </a:ext>
            </a:extLst>
          </p:cNvPr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DBE455FB-4A1D-9818-6D35-668780990DAD}"/>
              </a:ext>
            </a:extLst>
          </p:cNvPr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834123BC-CDC1-9209-59EC-3359E2FA83E7}"/>
              </a:ext>
            </a:extLst>
          </p:cNvPr>
          <p:cNvGrpSpPr/>
          <p:nvPr/>
        </p:nvGrpSpPr>
        <p:grpSpPr>
          <a:xfrm>
            <a:off x="4184772" y="1260670"/>
            <a:ext cx="837176" cy="84293"/>
            <a:chOff x="0" y="0"/>
            <a:chExt cx="220491" cy="22201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17DA3A26-937A-8201-2F9A-131E2C06FF8E}"/>
                </a:ext>
              </a:extLst>
            </p:cNvPr>
            <p:cNvSpPr/>
            <p:nvPr/>
          </p:nvSpPr>
          <p:spPr>
            <a:xfrm>
              <a:off x="0" y="0"/>
              <a:ext cx="220491" cy="22201"/>
            </a:xfrm>
            <a:custGeom>
              <a:avLst/>
              <a:gdLst/>
              <a:ahLst/>
              <a:cxnLst/>
              <a:rect l="l" t="t" r="r" b="b"/>
              <a:pathLst>
                <a:path w="220491" h="22201">
                  <a:moveTo>
                    <a:pt x="0" y="0"/>
                  </a:moveTo>
                  <a:lnTo>
                    <a:pt x="220491" y="0"/>
                  </a:lnTo>
                  <a:lnTo>
                    <a:pt x="220491" y="22201"/>
                  </a:lnTo>
                  <a:lnTo>
                    <a:pt x="0" y="22201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4DF290FF-6A4B-B183-AE2C-986C9D8501FB}"/>
                </a:ext>
              </a:extLst>
            </p:cNvPr>
            <p:cNvSpPr txBox="1"/>
            <p:nvPr/>
          </p:nvSpPr>
          <p:spPr>
            <a:xfrm>
              <a:off x="0" y="0"/>
              <a:ext cx="220491" cy="22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790A0426-FFD0-8DD3-FDAC-5F6D9EDBF3C4}"/>
              </a:ext>
            </a:extLst>
          </p:cNvPr>
          <p:cNvGrpSpPr/>
          <p:nvPr/>
        </p:nvGrpSpPr>
        <p:grpSpPr>
          <a:xfrm rot="5400000">
            <a:off x="10030044" y="713723"/>
            <a:ext cx="453685" cy="396974"/>
            <a:chOff x="0" y="0"/>
            <a:chExt cx="812800" cy="7112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AEE4423E-BEE8-ECF3-8D7F-BF7C7F4F8312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B3CEC675-C72C-B2F4-6B9D-F02D6327701C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24B25B-7F36-604B-9A7C-9A78F9C48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0144" y="1139053"/>
            <a:ext cx="6381750" cy="46314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DC48F2F-89E8-AF4C-74D4-2FE7728EF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693" y="6090331"/>
            <a:ext cx="11273361" cy="32527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340F773-C056-C511-2AC2-FE9592882378}"/>
              </a:ext>
            </a:extLst>
          </p:cNvPr>
          <p:cNvSpPr txBox="1"/>
          <p:nvPr/>
        </p:nvSpPr>
        <p:spPr>
          <a:xfrm>
            <a:off x="4184772" y="2171700"/>
            <a:ext cx="65594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/>
              <a:t>Автоматически сортируйте наиболее релевантные источники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Автоматически выделяйте ключевую информацию, делайте вдохновляющие заметки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Автоматически создавайте подробные отчеты с цитатами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Создавайте визуализированные, интерактивные отчеты</a:t>
            </a:r>
          </a:p>
          <a:p>
            <a:endParaRPr lang="ru-RU" b="1" dirty="0"/>
          </a:p>
          <a:p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55ABC2D-7362-C359-3906-C99435AC8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34780" y="5401884"/>
            <a:ext cx="2895230" cy="14802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747F63-AC1F-81D9-FBA2-634953B00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8" y="972500"/>
            <a:ext cx="1944382" cy="1944382"/>
          </a:xfrm>
          <a:prstGeom prst="rect">
            <a:avLst/>
          </a:prstGeom>
        </p:spPr>
      </p:pic>
      <p:sp>
        <p:nvSpPr>
          <p:cNvPr id="13" name="TextBox 26">
            <a:extLst>
              <a:ext uri="{FF2B5EF4-FFF2-40B4-BE49-F238E27FC236}">
                <a16:creationId xmlns:a16="http://schemas.microsoft.com/office/drawing/2014/main" id="{923FDF27-7AD7-B978-3093-5197A4008C53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</p:spTree>
    <p:extLst>
      <p:ext uri="{BB962C8B-B14F-4D97-AF65-F5344CB8AC3E}">
        <p14:creationId xmlns:p14="http://schemas.microsoft.com/office/powerpoint/2010/main" val="3692366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512C2-A7C0-1D06-824C-0046435E5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D5C4E61-8C2A-3B1F-DDE3-562F38BAE607}"/>
              </a:ext>
            </a:extLst>
          </p:cNvPr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E20EB2E-EE40-5A74-A117-044B7C566D66}"/>
                </a:ext>
              </a:extLst>
            </p:cNvPr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FB7E74A-0E98-4502-076D-24BECD496050}"/>
                </a:ext>
              </a:extLst>
            </p:cNvPr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D18AB886-03E5-B757-8833-51D552102C7E}"/>
              </a:ext>
            </a:extLst>
          </p:cNvPr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E6CF03BC-FC33-58D9-2B9E-039D9E93ECF2}"/>
              </a:ext>
            </a:extLst>
          </p:cNvPr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46104F21-16BD-A979-3CA1-AB31A24023A4}"/>
              </a:ext>
            </a:extLst>
          </p:cNvPr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584B197-E4E3-8985-5CDF-2C91E3B6DA01}"/>
              </a:ext>
            </a:extLst>
          </p:cNvPr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901621A-709D-4573-ACE3-F36A343BE2B8}"/>
              </a:ext>
            </a:extLst>
          </p:cNvPr>
          <p:cNvSpPr txBox="1"/>
          <p:nvPr/>
        </p:nvSpPr>
        <p:spPr>
          <a:xfrm>
            <a:off x="4184772" y="743340"/>
            <a:ext cx="8217245" cy="459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8"/>
              </a:lnSpc>
            </a:pPr>
            <a:r>
              <a:rPr lang="ru-RU" sz="4997" spc="-74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Инструменты</a:t>
            </a:r>
            <a:endParaRPr lang="en-US" sz="4997" spc="-74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84867FC9-66B7-95F7-F8B7-0C8C704A6A89}"/>
              </a:ext>
            </a:extLst>
          </p:cNvPr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E6E7D36B-84B6-E3EC-611F-31D3675A4579}"/>
              </a:ext>
            </a:extLst>
          </p:cNvPr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9F71F3E0-F3A9-108C-899D-2B8C47A6A6BC}"/>
              </a:ext>
            </a:extLst>
          </p:cNvPr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74CCFF73-9C1A-61B8-7D20-0F45C1448614}"/>
              </a:ext>
            </a:extLst>
          </p:cNvPr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04A68802-4BEC-D03D-8A91-FBCCC0CD1F09}"/>
              </a:ext>
            </a:extLst>
          </p:cNvPr>
          <p:cNvGrpSpPr/>
          <p:nvPr/>
        </p:nvGrpSpPr>
        <p:grpSpPr>
          <a:xfrm>
            <a:off x="4184772" y="1260670"/>
            <a:ext cx="837176" cy="84293"/>
            <a:chOff x="0" y="0"/>
            <a:chExt cx="220491" cy="22201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4085F3CF-D42D-1166-7516-CE5739A31022}"/>
                </a:ext>
              </a:extLst>
            </p:cNvPr>
            <p:cNvSpPr/>
            <p:nvPr/>
          </p:nvSpPr>
          <p:spPr>
            <a:xfrm>
              <a:off x="0" y="0"/>
              <a:ext cx="220491" cy="22201"/>
            </a:xfrm>
            <a:custGeom>
              <a:avLst/>
              <a:gdLst/>
              <a:ahLst/>
              <a:cxnLst/>
              <a:rect l="l" t="t" r="r" b="b"/>
              <a:pathLst>
                <a:path w="220491" h="22201">
                  <a:moveTo>
                    <a:pt x="0" y="0"/>
                  </a:moveTo>
                  <a:lnTo>
                    <a:pt x="220491" y="0"/>
                  </a:lnTo>
                  <a:lnTo>
                    <a:pt x="220491" y="22201"/>
                  </a:lnTo>
                  <a:lnTo>
                    <a:pt x="0" y="22201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135A7D3E-56E1-F1FA-1504-2E7A7546F875}"/>
                </a:ext>
              </a:extLst>
            </p:cNvPr>
            <p:cNvSpPr txBox="1"/>
            <p:nvPr/>
          </p:nvSpPr>
          <p:spPr>
            <a:xfrm>
              <a:off x="0" y="0"/>
              <a:ext cx="220491" cy="22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1410A0EB-0A80-5C5D-2A55-EC2AC0833DB9}"/>
              </a:ext>
            </a:extLst>
          </p:cNvPr>
          <p:cNvGrpSpPr/>
          <p:nvPr/>
        </p:nvGrpSpPr>
        <p:grpSpPr>
          <a:xfrm rot="5400000">
            <a:off x="10030044" y="713723"/>
            <a:ext cx="453685" cy="396974"/>
            <a:chOff x="0" y="0"/>
            <a:chExt cx="812800" cy="7112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9B837F05-6E74-CDE1-4BA5-4582951FF40C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4FAFA6F2-0485-0626-24EE-C95082BB4396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64BBA0D-74D5-F01E-A35A-93970623E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4780" y="5401884"/>
            <a:ext cx="2895230" cy="14802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409C30-EEE7-0ECC-8CA9-030B46375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011" y="1868109"/>
            <a:ext cx="10180638" cy="35337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6C9A96A-4807-81BC-F388-ED912A9685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758" y="5725430"/>
            <a:ext cx="10267991" cy="3422664"/>
          </a:xfrm>
          <a:prstGeom prst="rect">
            <a:avLst/>
          </a:prstGeom>
        </p:spPr>
      </p:pic>
      <p:sp>
        <p:nvSpPr>
          <p:cNvPr id="5" name="TextBox 26">
            <a:extLst>
              <a:ext uri="{FF2B5EF4-FFF2-40B4-BE49-F238E27FC236}">
                <a16:creationId xmlns:a16="http://schemas.microsoft.com/office/drawing/2014/main" id="{F438F5C4-B27F-A58C-B71B-3E4CDCA48C6B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54291B-790D-8435-7B19-F408F5A95C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8" y="972500"/>
            <a:ext cx="1944382" cy="194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17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DEC61-C84A-815D-F8A8-EF7BEC6B4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5B1D17E-EF5F-DA3C-DB03-1E56D9F26CCF}"/>
              </a:ext>
            </a:extLst>
          </p:cNvPr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5F1FE8F-4674-86A0-6AD0-E01A42D49E0E}"/>
                </a:ext>
              </a:extLst>
            </p:cNvPr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869BBC8-DCAF-AAB2-8B81-72BBACBFE38D}"/>
                </a:ext>
              </a:extLst>
            </p:cNvPr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9CAFAC2B-D88D-9BDC-D947-504B6C4C1920}"/>
              </a:ext>
            </a:extLst>
          </p:cNvPr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6DAAF03E-4721-0AB0-C248-944C33EF86B1}"/>
              </a:ext>
            </a:extLst>
          </p:cNvPr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8898D1BA-F90C-1BFA-0449-D408F647BCE0}"/>
              </a:ext>
            </a:extLst>
          </p:cNvPr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D99475D-FAD9-8C2F-6A5E-9F5C3BA62712}"/>
              </a:ext>
            </a:extLst>
          </p:cNvPr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F94C2BA-7CB2-1566-1302-C9E50A8D7AC9}"/>
              </a:ext>
            </a:extLst>
          </p:cNvPr>
          <p:cNvSpPr txBox="1"/>
          <p:nvPr/>
        </p:nvSpPr>
        <p:spPr>
          <a:xfrm>
            <a:off x="4184772" y="743340"/>
            <a:ext cx="8217245" cy="459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8"/>
              </a:lnSpc>
            </a:pPr>
            <a:r>
              <a:rPr lang="ru-RU" sz="4997" spc="-74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Инструменты</a:t>
            </a:r>
            <a:endParaRPr lang="en-US" sz="4997" spc="-74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6A74C46-8395-1EF0-8383-2A21910AE2DA}"/>
              </a:ext>
            </a:extLst>
          </p:cNvPr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C50116C3-2EBE-7615-4FD3-3E1D2FB04AA3}"/>
              </a:ext>
            </a:extLst>
          </p:cNvPr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E6753974-D262-AA45-EDE8-EC582385EE32}"/>
              </a:ext>
            </a:extLst>
          </p:cNvPr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D5FE64B-7ADE-BB44-F9C2-2C3C9A2AA284}"/>
              </a:ext>
            </a:extLst>
          </p:cNvPr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54E3C001-B9D1-ECBE-F908-1657FB6B1BCF}"/>
              </a:ext>
            </a:extLst>
          </p:cNvPr>
          <p:cNvGrpSpPr/>
          <p:nvPr/>
        </p:nvGrpSpPr>
        <p:grpSpPr>
          <a:xfrm>
            <a:off x="4184772" y="1260670"/>
            <a:ext cx="837176" cy="84293"/>
            <a:chOff x="0" y="0"/>
            <a:chExt cx="220491" cy="22201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05F18987-A109-C517-3574-D2536E7D8C6B}"/>
                </a:ext>
              </a:extLst>
            </p:cNvPr>
            <p:cNvSpPr/>
            <p:nvPr/>
          </p:nvSpPr>
          <p:spPr>
            <a:xfrm>
              <a:off x="0" y="0"/>
              <a:ext cx="220491" cy="22201"/>
            </a:xfrm>
            <a:custGeom>
              <a:avLst/>
              <a:gdLst/>
              <a:ahLst/>
              <a:cxnLst/>
              <a:rect l="l" t="t" r="r" b="b"/>
              <a:pathLst>
                <a:path w="220491" h="22201">
                  <a:moveTo>
                    <a:pt x="0" y="0"/>
                  </a:moveTo>
                  <a:lnTo>
                    <a:pt x="220491" y="0"/>
                  </a:lnTo>
                  <a:lnTo>
                    <a:pt x="220491" y="22201"/>
                  </a:lnTo>
                  <a:lnTo>
                    <a:pt x="0" y="22201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E966DC93-9138-5DEE-42B1-BCE4DD4BE054}"/>
                </a:ext>
              </a:extLst>
            </p:cNvPr>
            <p:cNvSpPr txBox="1"/>
            <p:nvPr/>
          </p:nvSpPr>
          <p:spPr>
            <a:xfrm>
              <a:off x="0" y="0"/>
              <a:ext cx="220491" cy="22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A090B410-934B-7E47-2EFE-FBFCDEFAFC13}"/>
              </a:ext>
            </a:extLst>
          </p:cNvPr>
          <p:cNvGrpSpPr/>
          <p:nvPr/>
        </p:nvGrpSpPr>
        <p:grpSpPr>
          <a:xfrm rot="5400000">
            <a:off x="10030044" y="713723"/>
            <a:ext cx="453685" cy="396974"/>
            <a:chOff x="0" y="0"/>
            <a:chExt cx="812800" cy="7112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7EEBACD3-ED5F-62A2-DE91-5CAAAF442814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18D89C95-1845-EC62-BE84-58D710863925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34F301-080C-915F-6F24-D34405948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5932" y="201864"/>
            <a:ext cx="2895230" cy="14802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AA1028-0F79-47F1-404C-BADD98469C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414"/>
          <a:stretch>
            <a:fillRect/>
          </a:stretch>
        </p:blipFill>
        <p:spPr>
          <a:xfrm>
            <a:off x="3932207" y="1989912"/>
            <a:ext cx="13806870" cy="79826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0D77FE-CD53-9F41-EFD4-F19BFD1E0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8" y="972500"/>
            <a:ext cx="1944382" cy="1944382"/>
          </a:xfrm>
          <a:prstGeom prst="rect">
            <a:avLst/>
          </a:prstGeom>
        </p:spPr>
      </p:pic>
      <p:sp>
        <p:nvSpPr>
          <p:cNvPr id="13" name="TextBox 26">
            <a:extLst>
              <a:ext uri="{FF2B5EF4-FFF2-40B4-BE49-F238E27FC236}">
                <a16:creationId xmlns:a16="http://schemas.microsoft.com/office/drawing/2014/main" id="{0F1ABB91-F32B-DB79-4F83-3240C651977B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</p:spTree>
    <p:extLst>
      <p:ext uri="{BB962C8B-B14F-4D97-AF65-F5344CB8AC3E}">
        <p14:creationId xmlns:p14="http://schemas.microsoft.com/office/powerpoint/2010/main" val="2518259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221141" y="772049"/>
            <a:ext cx="9469875" cy="1791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14"/>
              </a:lnSpc>
            </a:pPr>
            <a:r>
              <a:rPr lang="ru-RU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Бот </a:t>
            </a:r>
            <a:r>
              <a:rPr lang="ru-RU" sz="6600" spc="-103" dirty="0" err="1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Tele</a:t>
            </a:r>
            <a:r>
              <a:rPr lang="ru-RU" sz="6600" spc="-103" dirty="0" err="1">
                <a:solidFill>
                  <a:srgbClr val="8C52FF"/>
                </a:solidFill>
                <a:latin typeface="Palatino Linotype" panose="02040502050505030304" pitchFamily="18" charset="0"/>
                <a:ea typeface="Reesha"/>
                <a:cs typeface="Reesha"/>
                <a:sym typeface="Reesha"/>
              </a:rPr>
              <a:t>g</a:t>
            </a:r>
            <a:r>
              <a:rPr lang="ru-RU" sz="6600" spc="-103" dirty="0" err="1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ram</a:t>
            </a:r>
            <a:r>
              <a:rPr lang="ru-RU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 для улучшения качества фото</a:t>
            </a:r>
            <a:endParaRPr lang="en-US" sz="6600" spc="-103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21140" y="3075277"/>
            <a:ext cx="705646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 Photo | Bot</a:t>
            </a:r>
            <a:r>
              <a:rPr lang="ru-RU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- автоматическая обработка фотографий с помощью нейросетей. </a:t>
            </a:r>
          </a:p>
          <a:p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Можно прислать фото, которое нужно улучшить боту - кнопка скрепка 📎 или перешлите ему фото из другого чата.</a:t>
            </a:r>
          </a:p>
          <a:p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У бота есть настройки (в Меню слева внизу). Если цвета результата покажутся слишком яркими отключите автокоррекцию цветов и попробуйте отправить фото повторно.</a:t>
            </a:r>
          </a:p>
          <a:p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Ограничения: 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- фото без сжатия поддерживаются только для форматов JPG и PNG (до 5МБ)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- ширина + высота фото без сжатия не должны превышать 7140px</a:t>
            </a:r>
          </a:p>
          <a:p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Пригласите 👤х2 друзей и получите Расширенный доступ (получить ссылку с вашим ID для друзей можно отправив любой текст боту)</a:t>
            </a:r>
          </a:p>
          <a:p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Настройки обработки и выбрать язык 🇷🇺 🇬🇧 🇮🇷 🇪🇸 🇩🇪 🇺🇿 /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settings</a:t>
            </a:r>
            <a:endParaRPr lang="en-US" sz="20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33" name="Group 33"/>
          <p:cNvGrpSpPr/>
          <p:nvPr/>
        </p:nvGrpSpPr>
        <p:grpSpPr>
          <a:xfrm rot="5400000">
            <a:off x="12773244" y="1385396"/>
            <a:ext cx="453685" cy="396974"/>
            <a:chOff x="0" y="0"/>
            <a:chExt cx="812800" cy="7112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30F1D0-639E-CB95-BD70-A5E473D55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7200" y="3327465"/>
            <a:ext cx="5714934" cy="571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26">
            <a:extLst>
              <a:ext uri="{FF2B5EF4-FFF2-40B4-BE49-F238E27FC236}">
                <a16:creationId xmlns:a16="http://schemas.microsoft.com/office/drawing/2014/main" id="{247C741A-995C-A7D0-55EB-42010E50E04D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бот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577CE6-023F-134F-CA1F-A764A9135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51" y="824862"/>
            <a:ext cx="2025118" cy="202511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C5A51-9B7D-7F48-2AA0-197FFA5C2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6379DDE-2551-5B7A-88ED-D6227FFC32E3}"/>
              </a:ext>
            </a:extLst>
          </p:cNvPr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85FE08E-3F6C-255C-96A7-A41952D24996}"/>
                </a:ext>
              </a:extLst>
            </p:cNvPr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BAA141A-9343-15FA-C804-AA4F6FCAE327}"/>
                </a:ext>
              </a:extLst>
            </p:cNvPr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32C7637F-28D5-D265-809A-EAFA4CCEA377}"/>
              </a:ext>
            </a:extLst>
          </p:cNvPr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0646C3AB-FBCA-8BEE-E186-41ED2BC78949}"/>
              </a:ext>
            </a:extLst>
          </p:cNvPr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C096B5E-AA71-9F7E-16EC-41E9EF4B3CCF}"/>
              </a:ext>
            </a:extLst>
          </p:cNvPr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407D971-1754-DC20-0262-CFC75DF1EA38}"/>
              </a:ext>
            </a:extLst>
          </p:cNvPr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7FC987D9-7206-8A7D-917C-6A6FA6B143E9}"/>
              </a:ext>
            </a:extLst>
          </p:cNvPr>
          <p:cNvSpPr txBox="1"/>
          <p:nvPr/>
        </p:nvSpPr>
        <p:spPr>
          <a:xfrm>
            <a:off x="4221141" y="772049"/>
            <a:ext cx="11476059" cy="1201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14"/>
              </a:lnSpc>
            </a:pPr>
            <a:r>
              <a:rPr lang="ru-RU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Возможности </a:t>
            </a:r>
            <a:br>
              <a:rPr lang="ru-RU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</a:br>
            <a:r>
              <a:rPr lang="en-US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Improve Photo | Bot 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21DAB1A9-5F33-8994-93A3-BFB20DFE7E1B}"/>
              </a:ext>
            </a:extLst>
          </p:cNvPr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02F94C15-C843-2D72-A797-2729A0429DCC}"/>
              </a:ext>
            </a:extLst>
          </p:cNvPr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738832E0-934D-D611-EBAC-1F6D858563D0}"/>
              </a:ext>
            </a:extLst>
          </p:cNvPr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BA72C8BF-D7DF-0110-9B6B-F9724E06028A}"/>
              </a:ext>
            </a:extLst>
          </p:cNvPr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2B5B894F-E4A0-5134-C28A-44121F48FD01}"/>
              </a:ext>
            </a:extLst>
          </p:cNvPr>
          <p:cNvGrpSpPr/>
          <p:nvPr/>
        </p:nvGrpSpPr>
        <p:grpSpPr>
          <a:xfrm rot="5400000">
            <a:off x="14725278" y="1401210"/>
            <a:ext cx="453685" cy="396974"/>
            <a:chOff x="0" y="0"/>
            <a:chExt cx="812800" cy="711200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B5F03421-B2F3-97F9-4172-FE388AAAC47A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58D3B78B-8675-5405-0C71-B3A69D4363CB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001CB9-516D-0D82-10BE-BCCB4B860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141" y="2496044"/>
            <a:ext cx="6043776" cy="404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452560-4715-5B75-C4E2-2BF0614EE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65" y="6918554"/>
            <a:ext cx="8008783" cy="3010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69E50C-B483-70D0-7E41-5BC4C3B00C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2471665"/>
            <a:ext cx="6621494" cy="466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64509CA-3CE0-B803-F3C1-1E8F046463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34874" y="7815335"/>
            <a:ext cx="5631467" cy="1553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929F03-2ECE-FA23-A7AC-B04838A13C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51" y="824862"/>
            <a:ext cx="2025118" cy="2025118"/>
          </a:xfrm>
          <a:prstGeom prst="rect">
            <a:avLst/>
          </a:prstGeom>
        </p:spPr>
      </p:pic>
      <p:sp>
        <p:nvSpPr>
          <p:cNvPr id="13" name="TextBox 26">
            <a:extLst>
              <a:ext uri="{FF2B5EF4-FFF2-40B4-BE49-F238E27FC236}">
                <a16:creationId xmlns:a16="http://schemas.microsoft.com/office/drawing/2014/main" id="{7B7CF81E-F239-D7A8-C01C-31FA393FEF48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бот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</p:spTree>
    <p:extLst>
      <p:ext uri="{BB962C8B-B14F-4D97-AF65-F5344CB8AC3E}">
        <p14:creationId xmlns:p14="http://schemas.microsoft.com/office/powerpoint/2010/main" val="3413055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BCADE-EB89-01F4-B69E-7FB54F083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9DFB16D-580B-E3ED-D9E5-629A9A18304F}"/>
              </a:ext>
            </a:extLst>
          </p:cNvPr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8387A76-8D26-33B3-972F-5339A7649BA1}"/>
                </a:ext>
              </a:extLst>
            </p:cNvPr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EE4155D-0F2D-D631-A529-787A915F9EE4}"/>
                </a:ext>
              </a:extLst>
            </p:cNvPr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D4626C4A-78E9-075D-F109-EAB976AA1604}"/>
              </a:ext>
            </a:extLst>
          </p:cNvPr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1674B995-E56B-6684-66AD-93F775E230EF}"/>
              </a:ext>
            </a:extLst>
          </p:cNvPr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09D3ECC9-889C-D507-2B40-B3DAC7360D5F}"/>
              </a:ext>
            </a:extLst>
          </p:cNvPr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7688ACB-680F-483E-DE96-C7858A3A9D4A}"/>
              </a:ext>
            </a:extLst>
          </p:cNvPr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ED479EC3-295C-DB52-9723-740E0A8510E0}"/>
              </a:ext>
            </a:extLst>
          </p:cNvPr>
          <p:cNvSpPr txBox="1"/>
          <p:nvPr/>
        </p:nvSpPr>
        <p:spPr>
          <a:xfrm>
            <a:off x="3987520" y="772048"/>
            <a:ext cx="13000059" cy="1219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14"/>
              </a:lnSpc>
            </a:pPr>
            <a:r>
              <a:rPr lang="ru-RU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Нейросеть для создания </a:t>
            </a:r>
            <a:r>
              <a:rPr lang="ru-RU" sz="6600" spc="-103" dirty="0">
                <a:solidFill>
                  <a:srgbClr val="8C52FF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Reesha"/>
                <a:sym typeface="Reesha"/>
              </a:rPr>
              <a:t>п</a:t>
            </a:r>
            <a:r>
              <a:rPr lang="ru-RU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резентаций</a:t>
            </a:r>
            <a:endParaRPr lang="en-US" sz="6600" spc="-103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2B81F962-0E7F-E41F-44ED-78DFA93DAE41}"/>
              </a:ext>
            </a:extLst>
          </p:cNvPr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21595A91-77E9-7FA1-07AA-F52668276179}"/>
              </a:ext>
            </a:extLst>
          </p:cNvPr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50CF3629-E017-1705-454C-9C1C979B2922}"/>
              </a:ext>
            </a:extLst>
          </p:cNvPr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5AA69B2E-8F07-20DF-36F8-F9ECD5C800EB}"/>
              </a:ext>
            </a:extLst>
          </p:cNvPr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627FBAE1-0CED-0100-CD58-19C940C11B3A}"/>
              </a:ext>
            </a:extLst>
          </p:cNvPr>
          <p:cNvGrpSpPr/>
          <p:nvPr/>
        </p:nvGrpSpPr>
        <p:grpSpPr>
          <a:xfrm rot="5400000">
            <a:off x="16959224" y="1399682"/>
            <a:ext cx="453685" cy="396974"/>
            <a:chOff x="0" y="0"/>
            <a:chExt cx="812800" cy="711200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32A7C31C-2C7F-B70E-1881-4C0D9372B6F6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9ED4AFC7-BB2C-DD5C-3953-7D4C34CC378C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9536DB0-5AF0-2735-AD5B-B2BB520D814C}"/>
              </a:ext>
            </a:extLst>
          </p:cNvPr>
          <p:cNvSpPr txBox="1"/>
          <p:nvPr/>
        </p:nvSpPr>
        <p:spPr>
          <a:xfrm>
            <a:off x="3987520" y="2415634"/>
            <a:ext cx="132339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7030A0"/>
                </a:solidFill>
              </a:rPr>
              <a:t>Gamma</a:t>
            </a:r>
            <a:r>
              <a:rPr lang="ru-RU" sz="2800" dirty="0"/>
              <a:t> - это сервис, который позволяет вам быстро создавать презентации, используя текст, изображения, анимацию и видео. </a:t>
            </a:r>
          </a:p>
          <a:p>
            <a:r>
              <a:rPr lang="ru-RU" sz="2800" dirty="0"/>
              <a:t>Для создания визуально привлекательных проектов в </a:t>
            </a:r>
            <a:r>
              <a:rPr lang="ru-RU" sz="2800" dirty="0" err="1"/>
              <a:t>Gamma</a:t>
            </a:r>
            <a:r>
              <a:rPr lang="ru-RU" sz="2800" dirty="0"/>
              <a:t> предусмотрен набор удобных инструментов, включая готовые шаблоны.</a:t>
            </a:r>
          </a:p>
        </p:txBody>
      </p:sp>
      <p:pic>
        <p:nvPicPr>
          <p:cNvPr id="17" name="Video_24-04-18_06-54-20">
            <a:hlinkClick r:id="" action="ppaction://media"/>
            <a:extLst>
              <a:ext uri="{FF2B5EF4-FFF2-40B4-BE49-F238E27FC236}">
                <a16:creationId xmlns:a16="http://schemas.microsoft.com/office/drawing/2014/main" id="{36CE94F3-FFF1-CCD7-4FF2-DE247A38CA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13832" y="4381500"/>
            <a:ext cx="11181365" cy="5755684"/>
          </a:xfrm>
          <a:prstGeom prst="rect">
            <a:avLst/>
          </a:prstGeom>
        </p:spPr>
      </p:pic>
      <p:sp>
        <p:nvSpPr>
          <p:cNvPr id="5" name="TextBox 26">
            <a:extLst>
              <a:ext uri="{FF2B5EF4-FFF2-40B4-BE49-F238E27FC236}">
                <a16:creationId xmlns:a16="http://schemas.microsoft.com/office/drawing/2014/main" id="{DCC6445C-CBCA-D021-B23C-02C790E0EFBA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8C4734-5600-A33C-6C21-9B1D507339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70" y="881693"/>
            <a:ext cx="1983170" cy="198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8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BCADE-EB89-01F4-B69E-7FB54F083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9DFB16D-580B-E3ED-D9E5-629A9A18304F}"/>
              </a:ext>
            </a:extLst>
          </p:cNvPr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8387A76-8D26-33B3-972F-5339A7649BA1}"/>
                </a:ext>
              </a:extLst>
            </p:cNvPr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EE4155D-0F2D-D631-A529-787A915F9EE4}"/>
                </a:ext>
              </a:extLst>
            </p:cNvPr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D4626C4A-78E9-075D-F109-EAB976AA1604}"/>
              </a:ext>
            </a:extLst>
          </p:cNvPr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1674B995-E56B-6684-66AD-93F775E230EF}"/>
              </a:ext>
            </a:extLst>
          </p:cNvPr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09D3ECC9-889C-D507-2B40-B3DAC7360D5F}"/>
              </a:ext>
            </a:extLst>
          </p:cNvPr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7688ACB-680F-483E-DE96-C7858A3A9D4A}"/>
              </a:ext>
            </a:extLst>
          </p:cNvPr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ED479EC3-295C-DB52-9723-740E0A8510E0}"/>
              </a:ext>
            </a:extLst>
          </p:cNvPr>
          <p:cNvSpPr txBox="1"/>
          <p:nvPr/>
        </p:nvSpPr>
        <p:spPr>
          <a:xfrm>
            <a:off x="3987520" y="772048"/>
            <a:ext cx="13000059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14"/>
              </a:lnSpc>
            </a:pPr>
            <a:r>
              <a:rPr lang="ru-RU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Возможности </a:t>
            </a:r>
            <a:r>
              <a:rPr lang="en-US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Gamma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2B81F962-0E7F-E41F-44ED-78DFA93DAE41}"/>
              </a:ext>
            </a:extLst>
          </p:cNvPr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21595A91-77E9-7FA1-07AA-F52668276179}"/>
              </a:ext>
            </a:extLst>
          </p:cNvPr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50CF3629-E017-1705-454C-9C1C979B2922}"/>
              </a:ext>
            </a:extLst>
          </p:cNvPr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5AA69B2E-8F07-20DF-36F8-F9ECD5C800EB}"/>
              </a:ext>
            </a:extLst>
          </p:cNvPr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627FBAE1-0CED-0100-CD58-19C940C11B3A}"/>
              </a:ext>
            </a:extLst>
          </p:cNvPr>
          <p:cNvGrpSpPr/>
          <p:nvPr/>
        </p:nvGrpSpPr>
        <p:grpSpPr>
          <a:xfrm rot="5400000">
            <a:off x="15516444" y="800404"/>
            <a:ext cx="453685" cy="396974"/>
            <a:chOff x="0" y="0"/>
            <a:chExt cx="812800" cy="711200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32A7C31C-2C7F-B70E-1881-4C0D9372B6F6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9ED4AFC7-BB2C-DD5C-3953-7D4C34CC378C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D03D6A-C899-7BA0-F673-3D4EA61ED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3474487"/>
            <a:ext cx="13920536" cy="59773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FC0752-E57E-BF7A-AAA0-921675C88466}"/>
              </a:ext>
            </a:extLst>
          </p:cNvPr>
          <p:cNvSpPr txBox="1"/>
          <p:nvPr/>
        </p:nvSpPr>
        <p:spPr>
          <a:xfrm>
            <a:off x="3733801" y="2045249"/>
            <a:ext cx="139205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7030A0"/>
                </a:solidFill>
              </a:rPr>
              <a:t>Gamma</a:t>
            </a:r>
            <a:r>
              <a:rPr lang="ru-RU" sz="2400" dirty="0"/>
              <a:t> это ваш партнер в области дизайна с искусственным интеллектом для создания презентаций, веб-сайтов, постов в социальных сетях и многого другого, чтобы вы могли сосредоточиться на том, что у вас получается лучше всего.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15FB46-8C52-E31C-B054-149E2335E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70" y="881693"/>
            <a:ext cx="1983170" cy="1983170"/>
          </a:xfrm>
          <a:prstGeom prst="rect">
            <a:avLst/>
          </a:prstGeom>
        </p:spPr>
      </p:pic>
      <p:sp>
        <p:nvSpPr>
          <p:cNvPr id="12" name="TextBox 26">
            <a:extLst>
              <a:ext uri="{FF2B5EF4-FFF2-40B4-BE49-F238E27FC236}">
                <a16:creationId xmlns:a16="http://schemas.microsoft.com/office/drawing/2014/main" id="{E4E7CD6C-22DC-124B-60A6-F18AC9969505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</p:spTree>
    <p:extLst>
      <p:ext uri="{BB962C8B-B14F-4D97-AF65-F5344CB8AC3E}">
        <p14:creationId xmlns:p14="http://schemas.microsoft.com/office/powerpoint/2010/main" val="4185193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3D2E5-9235-1316-3D76-6ADB19938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40880C7-B5B9-9DEE-6D76-1983E05375C8}"/>
              </a:ext>
            </a:extLst>
          </p:cNvPr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A6A15CC-C2DC-B6ED-E3A2-F2408464BA6A}"/>
                </a:ext>
              </a:extLst>
            </p:cNvPr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89B13F7-6DE8-FC24-0D5D-E939720A3332}"/>
                </a:ext>
              </a:extLst>
            </p:cNvPr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8EC4F457-D10C-2DD6-2F58-C86A0CCF76C0}"/>
              </a:ext>
            </a:extLst>
          </p:cNvPr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E09D5F6A-8367-81E1-4918-B8F24AF6241F}"/>
              </a:ext>
            </a:extLst>
          </p:cNvPr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D5897C12-5ED3-859E-B588-E8DB34052619}"/>
              </a:ext>
            </a:extLst>
          </p:cNvPr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1C74B3D-E0E8-25C1-224F-331370E633FC}"/>
              </a:ext>
            </a:extLst>
          </p:cNvPr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2FEFB532-921B-FD8C-02E8-35B48DB90604}"/>
              </a:ext>
            </a:extLst>
          </p:cNvPr>
          <p:cNvSpPr txBox="1"/>
          <p:nvPr/>
        </p:nvSpPr>
        <p:spPr>
          <a:xfrm>
            <a:off x="3987520" y="772048"/>
            <a:ext cx="13000059" cy="1202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14"/>
              </a:lnSpc>
            </a:pPr>
            <a:r>
              <a:rPr lang="ru-RU" sz="60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Нейросеть для </a:t>
            </a:r>
            <a:r>
              <a:rPr lang="ru-RU" sz="6000" spc="-108" dirty="0">
                <a:solidFill>
                  <a:srgbClr val="8C52FF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Reesha"/>
                <a:sym typeface="Reesha"/>
              </a:rPr>
              <a:t>п</a:t>
            </a:r>
            <a:r>
              <a:rPr lang="ru-RU" sz="60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остроения инфографики</a:t>
            </a:r>
            <a:endParaRPr lang="en-US" sz="6000" spc="-103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53974B20-FD39-4A4E-425A-0C158C9AD430}"/>
              </a:ext>
            </a:extLst>
          </p:cNvPr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D72ADDA0-8524-7EED-8438-27C30C1A53D1}"/>
              </a:ext>
            </a:extLst>
          </p:cNvPr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6525A5AE-A112-DB82-3E6E-DD6390F85701}"/>
              </a:ext>
            </a:extLst>
          </p:cNvPr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43BE3F4D-DE80-886D-B6CC-4B3BD3E9CFE6}"/>
              </a:ext>
            </a:extLst>
          </p:cNvPr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DD9F1187-7971-8CA1-726A-6DD8A269A0AB}"/>
              </a:ext>
            </a:extLst>
          </p:cNvPr>
          <p:cNvGrpSpPr/>
          <p:nvPr/>
        </p:nvGrpSpPr>
        <p:grpSpPr>
          <a:xfrm rot="5400000">
            <a:off x="16760737" y="1392426"/>
            <a:ext cx="453685" cy="396974"/>
            <a:chOff x="0" y="0"/>
            <a:chExt cx="812800" cy="711200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D2CD191-3B8F-90BE-E077-2E61A27412E4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ABCE4535-7E88-07AC-4F92-7363F9AA0255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5B293B-2BA8-4F7A-5598-BB711EFAD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032" y="2032531"/>
            <a:ext cx="6229350" cy="3686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89C0C0-1AE9-2F83-E2E7-803EC8DBD5EE}"/>
              </a:ext>
            </a:extLst>
          </p:cNvPr>
          <p:cNvSpPr txBox="1"/>
          <p:nvPr/>
        </p:nvSpPr>
        <p:spPr>
          <a:xfrm>
            <a:off x="3911238" y="5792967"/>
            <a:ext cx="6604362" cy="424731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7030A0"/>
                </a:solidFill>
              </a:rPr>
              <a:t>Piktochart</a:t>
            </a:r>
            <a:r>
              <a:rPr lang="ru-RU" b="1" dirty="0">
                <a:solidFill>
                  <a:srgbClr val="7030A0"/>
                </a:solidFill>
              </a:rPr>
              <a:t> AI </a:t>
            </a:r>
            <a:r>
              <a:rPr lang="ru-RU" dirty="0"/>
              <a:t>— это веб-сервис, использующий генеративный искусственный интеллект для автоматического создания инфографики, презентаций, баннеров и других визуальных материалов по текстовому запросу.</a:t>
            </a:r>
          </a:p>
          <a:p>
            <a:endParaRPr lang="ru-RU" dirty="0"/>
          </a:p>
          <a:p>
            <a:r>
              <a:rPr lang="ru-RU" dirty="0"/>
              <a:t>Некоторые возможности </a:t>
            </a:r>
            <a:r>
              <a:rPr lang="ru-RU" dirty="0" err="1"/>
              <a:t>Piktochart</a:t>
            </a:r>
            <a:r>
              <a:rPr lang="ru-RU" dirty="0"/>
              <a:t> AI:</a:t>
            </a:r>
          </a:p>
          <a:p>
            <a:pPr marL="285750" indent="-285750">
              <a:buFontTx/>
              <a:buChar char="-"/>
            </a:pPr>
            <a:r>
              <a:rPr lang="ru-RU" dirty="0"/>
              <a:t>Создание инфографики, презентаций, плакатов, баннеров, </a:t>
            </a:r>
            <a:r>
              <a:rPr lang="ru-RU" dirty="0" err="1"/>
              <a:t>eBook</a:t>
            </a:r>
            <a:r>
              <a:rPr lang="ru-RU" dirty="0"/>
              <a:t> и других форматов.</a:t>
            </a:r>
          </a:p>
          <a:p>
            <a:pPr marL="285750" indent="-285750">
              <a:buFontTx/>
              <a:buChar char="-"/>
            </a:pPr>
            <a:r>
              <a:rPr lang="ru-RU" dirty="0"/>
              <a:t>Преобразование текста и документов (PDF, DOCX, TXT) в визуальный контент.</a:t>
            </a:r>
          </a:p>
          <a:p>
            <a:pPr marL="285750" indent="-285750">
              <a:buFontTx/>
              <a:buChar char="-"/>
            </a:pPr>
            <a:r>
              <a:rPr lang="ru-RU" dirty="0"/>
              <a:t>Генерация изображений по описанию (текст → изображение).</a:t>
            </a:r>
          </a:p>
          <a:p>
            <a:pPr marL="285750" indent="-285750">
              <a:buFontTx/>
              <a:buChar char="-"/>
            </a:pPr>
            <a:r>
              <a:rPr lang="ru-RU" dirty="0"/>
              <a:t>Умное предложение структуры (</a:t>
            </a:r>
            <a:r>
              <a:rPr lang="ru-RU" dirty="0" err="1"/>
              <a:t>Outline</a:t>
            </a:r>
            <a:r>
              <a:rPr lang="ru-RU" dirty="0"/>
              <a:t>), организация контента.</a:t>
            </a:r>
          </a:p>
          <a:p>
            <a:pPr marL="285750" indent="-285750">
              <a:buFontTx/>
              <a:buChar char="-"/>
            </a:pPr>
            <a:r>
              <a:rPr lang="ru-RU" dirty="0"/>
              <a:t>Библиотека шаблонов и брендинг (цвета, шрифты, логотип).</a:t>
            </a:r>
          </a:p>
          <a:p>
            <a:pPr marL="285750" indent="-285750">
              <a:buFontTx/>
              <a:buChar char="-"/>
            </a:pPr>
            <a:r>
              <a:rPr lang="ru-RU" dirty="0"/>
              <a:t>Коллаборация: комментарии, совместное редактирование.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F17460-9AFE-645A-536D-F95181B5C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3291" y="7436052"/>
            <a:ext cx="4795579" cy="16286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9957D4-2067-4FCA-6BD2-8D05E7BC2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9505" y="2760358"/>
            <a:ext cx="6638925" cy="4057650"/>
          </a:xfrm>
          <a:prstGeom prst="rect">
            <a:avLst/>
          </a:prstGeom>
        </p:spPr>
      </p:pic>
      <p:sp>
        <p:nvSpPr>
          <p:cNvPr id="5" name="TextBox 26">
            <a:extLst>
              <a:ext uri="{FF2B5EF4-FFF2-40B4-BE49-F238E27FC236}">
                <a16:creationId xmlns:a16="http://schemas.microsoft.com/office/drawing/2014/main" id="{601540D2-C4A2-8732-B9EF-8EC433BAE93B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14D0F8-A761-B29D-9629-8AF4071508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6" y="935711"/>
            <a:ext cx="2072545" cy="207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85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71ED6-CEE1-EC9C-250C-0AFEAC8A2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B5044A0-1EE3-4689-EDB6-E3E61F81A68D}"/>
              </a:ext>
            </a:extLst>
          </p:cNvPr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D9C5508-3751-EAC3-B391-6335B78DCFA0}"/>
                </a:ext>
              </a:extLst>
            </p:cNvPr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409EF5C-2CCD-8587-C1F8-206E33ECCAB7}"/>
                </a:ext>
              </a:extLst>
            </p:cNvPr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BE189491-A2F0-6695-707B-BB5FAC04E376}"/>
              </a:ext>
            </a:extLst>
          </p:cNvPr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6643208D-9459-41B1-D7ED-76E4CC66C1D9}"/>
              </a:ext>
            </a:extLst>
          </p:cNvPr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DC5A2242-A2DC-373C-879D-F823CE3B1FDF}"/>
              </a:ext>
            </a:extLst>
          </p:cNvPr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F253DF9-137D-61A5-95A1-1480F4FCC0CC}"/>
              </a:ext>
            </a:extLst>
          </p:cNvPr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A9E1E24C-8214-7D46-55C8-4ACC1ED62FA5}"/>
              </a:ext>
            </a:extLst>
          </p:cNvPr>
          <p:cNvSpPr txBox="1"/>
          <p:nvPr/>
        </p:nvSpPr>
        <p:spPr>
          <a:xfrm>
            <a:off x="3767885" y="839672"/>
            <a:ext cx="13919480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14"/>
              </a:lnSpc>
            </a:pPr>
            <a:r>
              <a:rPr lang="ru-RU" sz="60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Возможности </a:t>
            </a:r>
            <a:r>
              <a:rPr lang="en-US" sz="60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Piktochart AI</a:t>
            </a:r>
            <a:r>
              <a:rPr lang="ru-RU" sz="60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 </a:t>
            </a:r>
            <a:endParaRPr lang="en-US" sz="6000" spc="-103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A71D342A-4505-CA52-18F5-6A5BE3E5B4AE}"/>
              </a:ext>
            </a:extLst>
          </p:cNvPr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730C99E2-D65C-DCFB-DA68-383E22A9DD57}"/>
              </a:ext>
            </a:extLst>
          </p:cNvPr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D51477FB-8B7E-A880-072F-7623A7AA4CED}"/>
              </a:ext>
            </a:extLst>
          </p:cNvPr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D3E1388F-9E42-0037-6B03-6D6DF79B381D}"/>
              </a:ext>
            </a:extLst>
          </p:cNvPr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3A202822-B911-E79F-5AD5-61EA6FB12158}"/>
              </a:ext>
            </a:extLst>
          </p:cNvPr>
          <p:cNvGrpSpPr/>
          <p:nvPr/>
        </p:nvGrpSpPr>
        <p:grpSpPr>
          <a:xfrm rot="5400000">
            <a:off x="17305244" y="863496"/>
            <a:ext cx="453685" cy="396974"/>
            <a:chOff x="0" y="0"/>
            <a:chExt cx="812800" cy="711200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4373F15E-6498-1D98-4440-BF638095FCA6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ED09FE59-B2D9-07A8-E14E-8A25475D5A28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50595B-F9AE-8722-8862-F8254C80F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399" y="1434959"/>
            <a:ext cx="14165857" cy="23506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553BCC-B268-54B6-07A2-6D02D1670C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828" y="3674937"/>
            <a:ext cx="6651544" cy="49886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847489-C9C6-F830-740D-0403B18D163F}"/>
              </a:ext>
            </a:extLst>
          </p:cNvPr>
          <p:cNvSpPr txBox="1"/>
          <p:nvPr/>
        </p:nvSpPr>
        <p:spPr>
          <a:xfrm>
            <a:off x="11734800" y="8663595"/>
            <a:ext cx="5943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Можно создать график или диаграмму за считаные минуты. Выбирать и настроить различные типы диаграмм: круговые, гистограммы, пиктограммы и другие.</a:t>
            </a:r>
          </a:p>
        </p:txBody>
      </p:sp>
      <p:pic>
        <p:nvPicPr>
          <p:cNvPr id="18" name="piktochart-branding-features">
            <a:hlinkClick r:id="" action="ppaction://media"/>
            <a:extLst>
              <a:ext uri="{FF2B5EF4-FFF2-40B4-BE49-F238E27FC236}">
                <a16:creationId xmlns:a16="http://schemas.microsoft.com/office/drawing/2014/main" id="{8DEDBBDF-5AAD-4297-5F5C-626C9BF2A6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81400" y="3755116"/>
            <a:ext cx="7772379" cy="43719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E9704D6-EBE0-F0DB-55BF-0BD98685BFB9}"/>
              </a:ext>
            </a:extLst>
          </p:cNvPr>
          <p:cNvSpPr txBox="1"/>
          <p:nvPr/>
        </p:nvSpPr>
        <p:spPr>
          <a:xfrm>
            <a:off x="3910786" y="8634460"/>
            <a:ext cx="7293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Раздел «Активы бренда» — это удобное место для быстрого доступа к фирменным шрифтам, цветам и логотипам. Расширьте возможности брендинга, превратив все шаблоны </a:t>
            </a:r>
            <a:r>
              <a:rPr lang="ru-RU" dirty="0" err="1"/>
              <a:t>Piktochart</a:t>
            </a:r>
            <a:r>
              <a:rPr lang="ru-RU" dirty="0"/>
              <a:t> в тысячи стильных фирменных шаблонов с помощью раздела «Фирменные шаблоны».</a:t>
            </a:r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3FB7011D-EF69-0DA8-8618-FF0981445491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34DE72-07FD-FD34-6878-70A268C52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6" y="935711"/>
            <a:ext cx="2072545" cy="207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3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528AF-FCC7-00AF-4D85-33498A2BC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2807047-53CA-9A53-E3F0-5E3A551DE0A5}"/>
              </a:ext>
            </a:extLst>
          </p:cNvPr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21297A6-82E7-0A60-83CC-F230D5BFB70E}"/>
                </a:ext>
              </a:extLst>
            </p:cNvPr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9711491-319C-1C2F-C817-8A4017CE1875}"/>
                </a:ext>
              </a:extLst>
            </p:cNvPr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398395F6-344D-7FF2-F60F-0D3597BF137E}"/>
              </a:ext>
            </a:extLst>
          </p:cNvPr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1D0E7E18-2454-2935-CE67-767A22FDAFAA}"/>
              </a:ext>
            </a:extLst>
          </p:cNvPr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E62230B9-AFA0-FFEF-1FDC-DA0156201B91}"/>
              </a:ext>
            </a:extLst>
          </p:cNvPr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F2A02E6-6ECB-EEBA-8365-1F61C3D5B3F0}"/>
              </a:ext>
            </a:extLst>
          </p:cNvPr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79C7C8C0-A635-7D98-F5E3-966BEED47EFC}"/>
              </a:ext>
            </a:extLst>
          </p:cNvPr>
          <p:cNvSpPr txBox="1"/>
          <p:nvPr/>
        </p:nvSpPr>
        <p:spPr>
          <a:xfrm>
            <a:off x="3581400" y="767753"/>
            <a:ext cx="13919480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14"/>
              </a:lnSpc>
            </a:pPr>
            <a:r>
              <a:rPr lang="ru-RU" sz="60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Возможности </a:t>
            </a:r>
            <a:r>
              <a:rPr lang="en-US" sz="60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Piktochart AI</a:t>
            </a:r>
            <a:r>
              <a:rPr lang="ru-RU" sz="60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 </a:t>
            </a:r>
            <a:endParaRPr lang="en-US" sz="6000" spc="-103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0B8DE334-FA5D-D24F-DB47-CCE80CBBB3E3}"/>
              </a:ext>
            </a:extLst>
          </p:cNvPr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AE58D9AF-3493-7AF9-40C0-5DF347478618}"/>
              </a:ext>
            </a:extLst>
          </p:cNvPr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CB358E9B-99DE-2FBB-C08C-7C2D7162813F}"/>
              </a:ext>
            </a:extLst>
          </p:cNvPr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680CFAF5-D9E5-3038-D4BE-AE8D8FEFE926}"/>
              </a:ext>
            </a:extLst>
          </p:cNvPr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D0D16C3D-82C1-F659-735B-E5837B398F81}"/>
              </a:ext>
            </a:extLst>
          </p:cNvPr>
          <p:cNvGrpSpPr/>
          <p:nvPr/>
        </p:nvGrpSpPr>
        <p:grpSpPr>
          <a:xfrm rot="5400000">
            <a:off x="17112561" y="815745"/>
            <a:ext cx="453685" cy="396974"/>
            <a:chOff x="0" y="0"/>
            <a:chExt cx="812800" cy="711200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E1534649-B142-60BC-2D40-25CD84FA0060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66264EC8-4374-1C05-FCF3-87A2E5E0869E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020DCB-AB14-13D3-B005-587CD36BF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1598169"/>
            <a:ext cx="6438900" cy="7905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B1A1D1-56C6-A6FD-B660-8E6F68DDD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484" y="2885912"/>
            <a:ext cx="9892695" cy="663333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1173C5-53BE-EBA8-2F54-4B8F36882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4417" y="2307082"/>
            <a:ext cx="3377477" cy="74682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8EC4C9-F04C-BCEA-22CC-87E9E11ADA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6" y="935711"/>
            <a:ext cx="2072545" cy="2072545"/>
          </a:xfrm>
          <a:prstGeom prst="rect">
            <a:avLst/>
          </a:prstGeom>
        </p:spPr>
      </p:pic>
      <p:sp>
        <p:nvSpPr>
          <p:cNvPr id="14" name="TextBox 26">
            <a:extLst>
              <a:ext uri="{FF2B5EF4-FFF2-40B4-BE49-F238E27FC236}">
                <a16:creationId xmlns:a16="http://schemas.microsoft.com/office/drawing/2014/main" id="{1A322DE2-5700-784D-A089-61BF783B2258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</p:spTree>
    <p:extLst>
      <p:ext uri="{BB962C8B-B14F-4D97-AF65-F5344CB8AC3E}">
        <p14:creationId xmlns:p14="http://schemas.microsoft.com/office/powerpoint/2010/main" val="1560296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B0B66-0205-6611-AB92-63E4B785B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EF04FF0-35E5-F6DF-CE08-7F7C5AB980E3}"/>
              </a:ext>
            </a:extLst>
          </p:cNvPr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AC88B63-5BAE-CB31-53FB-BE39BC93A14F}"/>
                </a:ext>
              </a:extLst>
            </p:cNvPr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3EEBBF7-7DC1-7307-E8FA-69F8F2F8FA30}"/>
                </a:ext>
              </a:extLst>
            </p:cNvPr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D94A42B0-62AF-D702-C361-0B1A26527090}"/>
              </a:ext>
            </a:extLst>
          </p:cNvPr>
          <p:cNvGrpSpPr/>
          <p:nvPr/>
        </p:nvGrpSpPr>
        <p:grpSpPr>
          <a:xfrm rot="5400000">
            <a:off x="17284536" y="9199045"/>
            <a:ext cx="205832" cy="180103"/>
            <a:chOff x="0" y="0"/>
            <a:chExt cx="812800" cy="7112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EF65C99-0359-33D8-A828-F4F8CE627C1B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2C62EAE-7BD6-392F-D21F-710DB194F46D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AutoShape 13">
            <a:extLst>
              <a:ext uri="{FF2B5EF4-FFF2-40B4-BE49-F238E27FC236}">
                <a16:creationId xmlns:a16="http://schemas.microsoft.com/office/drawing/2014/main" id="{E0860CAD-53D7-B43B-3660-830B6300442D}"/>
              </a:ext>
            </a:extLst>
          </p:cNvPr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C4B4D7F5-49AE-92E7-3794-2B7A8EFE74C9}"/>
              </a:ext>
            </a:extLst>
          </p:cNvPr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FDE6F645-AB01-50E9-2525-6101A5DB046D}"/>
              </a:ext>
            </a:extLst>
          </p:cNvPr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A136C8EC-FF99-42BA-41E2-2C92E414EE3E}"/>
              </a:ext>
            </a:extLst>
          </p:cNvPr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92806109-C492-45CB-563C-233E6FD5BFE4}"/>
              </a:ext>
            </a:extLst>
          </p:cNvPr>
          <p:cNvSpPr txBox="1"/>
          <p:nvPr/>
        </p:nvSpPr>
        <p:spPr>
          <a:xfrm>
            <a:off x="3812167" y="102920"/>
            <a:ext cx="12801600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ru-RU" sz="4800" spc="-162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Обо мне 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ru-RU" sz="4800" spc="-162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или </a:t>
            </a:r>
            <a:r>
              <a:rPr lang="ru-RU" sz="4800" spc="-162" dirty="0">
                <a:solidFill>
                  <a:srgbClr val="8C52FF"/>
                </a:solidFill>
                <a:latin typeface="Segoe Print" panose="02000600000000000000" pitchFamily="2" charset="0"/>
                <a:ea typeface="Reesha"/>
                <a:cs typeface="Times New Roman" panose="02020603050405020304" pitchFamily="18" charset="0"/>
                <a:sym typeface="Reesha"/>
              </a:rPr>
              <a:t>П</a:t>
            </a:r>
            <a:r>
              <a:rPr lang="ru-RU" sz="4800" spc="-162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очему я говорю на тему ИИ</a:t>
            </a:r>
            <a:endParaRPr lang="en-US" sz="4800" spc="-162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708D5883-5625-01C2-1145-65DDB94EDAE8}"/>
              </a:ext>
            </a:extLst>
          </p:cNvPr>
          <p:cNvSpPr txBox="1"/>
          <p:nvPr/>
        </p:nvSpPr>
        <p:spPr>
          <a:xfrm>
            <a:off x="1061365" y="4518859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chemeClr val="bg1">
                    <a:lumMod val="6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spc="-28" dirty="0">
              <a:solidFill>
                <a:schemeClr val="bg1">
                  <a:lumMod val="6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B514919F-EEF6-8608-1375-F5A927BD43D2}"/>
              </a:ext>
            </a:extLst>
          </p:cNvPr>
          <p:cNvSpPr txBox="1"/>
          <p:nvPr/>
        </p:nvSpPr>
        <p:spPr>
          <a:xfrm>
            <a:off x="1061365" y="5248907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0BF33338-1947-9329-36DE-5FEB55ABAF72}"/>
              </a:ext>
            </a:extLst>
          </p:cNvPr>
          <p:cNvSpPr txBox="1"/>
          <p:nvPr/>
        </p:nvSpPr>
        <p:spPr>
          <a:xfrm>
            <a:off x="1061365" y="5978955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159C86E7-216A-8429-8D44-867500D27B5F}"/>
              </a:ext>
            </a:extLst>
          </p:cNvPr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DFB7871-C7BB-BE12-6155-3CFF8BDC4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r="7956"/>
          <a:stretch/>
        </p:blipFill>
        <p:spPr>
          <a:xfrm>
            <a:off x="12297949" y="3028480"/>
            <a:ext cx="5380451" cy="53804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7D2A7B-8F6B-5529-15FB-4FA45653ECF9}"/>
              </a:ext>
            </a:extLst>
          </p:cNvPr>
          <p:cNvSpPr txBox="1"/>
          <p:nvPr/>
        </p:nvSpPr>
        <p:spPr>
          <a:xfrm>
            <a:off x="3695700" y="2524603"/>
            <a:ext cx="9168493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Бакалавр по специальности «Системный анализ и управление»</a:t>
            </a:r>
          </a:p>
          <a:p>
            <a:endParaRPr lang="ru-RU" dirty="0"/>
          </a:p>
          <a:p>
            <a:r>
              <a:rPr lang="ru-RU" dirty="0"/>
              <a:t>Написал курсовую по дисциплине: </a:t>
            </a:r>
          </a:p>
          <a:p>
            <a:r>
              <a:rPr lang="ru-RU" dirty="0"/>
              <a:t>«Интеллектуальные технологии и представление знаний»</a:t>
            </a:r>
          </a:p>
          <a:p>
            <a:r>
              <a:rPr lang="ru-RU" dirty="0"/>
              <a:t>на тему: </a:t>
            </a:r>
            <a:r>
              <a:rPr lang="ru-RU" b="1" dirty="0"/>
              <a:t>«Математические методы получения и обработки знаний»</a:t>
            </a:r>
          </a:p>
          <a:p>
            <a:endParaRPr lang="ru-RU" b="1" dirty="0"/>
          </a:p>
          <a:p>
            <a:r>
              <a:rPr lang="ru-RU" dirty="0"/>
              <a:t>Выступаю на различных форумах, как спикер по ИИ, из самых ярких:</a:t>
            </a:r>
          </a:p>
          <a:p>
            <a:r>
              <a:rPr lang="ru-RU" dirty="0"/>
              <a:t>Межрегиональный вебинар: мастер-класс «Искусственный интеллект в библиотеке: нейросети и инновации в библиотечной практике»</a:t>
            </a:r>
          </a:p>
          <a:p>
            <a:endParaRPr lang="ru-RU" dirty="0"/>
          </a:p>
          <a:p>
            <a:r>
              <a:rPr lang="ru-RU" dirty="0"/>
              <a:t>Постоянно повышаю квалификацию в этой области:</a:t>
            </a:r>
          </a:p>
          <a:p>
            <a:r>
              <a:rPr lang="ru-RU" dirty="0"/>
              <a:t>✅Прошёл курс «Цифровые компетенции библиотечного специалиста» от Омского государственного технического университета.</a:t>
            </a:r>
          </a:p>
          <a:p>
            <a:r>
              <a:rPr lang="ru-RU" dirty="0"/>
              <a:t>✅«Цифровой маркетинг и медиа» на тему: «Продвижение в социальных сетях и мессенджерах» (Президентская академия | РАНХиГС Воронеж): clck.ru/3LkS2i</a:t>
            </a:r>
          </a:p>
          <a:p>
            <a:r>
              <a:rPr lang="ru-RU" dirty="0"/>
              <a:t>✅онлайн-программа «ПРОКРЕАТИВ. Лидерство в творческих профессиях» </a:t>
            </a:r>
          </a:p>
          <a:p>
            <a:r>
              <a:rPr lang="ru-RU" dirty="0"/>
              <a:t>(Мастерская управления «Сенеж»): clck.ru/3Lp4dX</a:t>
            </a:r>
          </a:p>
          <a:p>
            <a:r>
              <a:rPr lang="ru-RU" dirty="0"/>
              <a:t>✅обучение в Корпоративном университете Сбербанка, </a:t>
            </a:r>
          </a:p>
          <a:p>
            <a:r>
              <a:rPr lang="ru-RU" dirty="0"/>
              <a:t>курс «Современные цифровые технологии»: vk.cc/</a:t>
            </a:r>
            <a:r>
              <a:rPr lang="ru-RU" dirty="0" err="1"/>
              <a:t>cOwbSD</a:t>
            </a:r>
            <a:endParaRPr lang="ru-RU" dirty="0"/>
          </a:p>
          <a:p>
            <a:r>
              <a:rPr lang="ru-RU" dirty="0"/>
              <a:t> </a:t>
            </a:r>
          </a:p>
          <a:p>
            <a:r>
              <a:rPr lang="ru-RU" dirty="0"/>
              <a:t>Активно посещаю мероприятия </a:t>
            </a:r>
          </a:p>
          <a:p>
            <a:r>
              <a:rPr lang="ru-RU" dirty="0"/>
              <a:t>от молодежной организации </a:t>
            </a:r>
            <a:r>
              <a:rPr lang="en-US" dirty="0"/>
              <a:t>AIESEC </a:t>
            </a:r>
            <a:r>
              <a:rPr lang="ru-RU" dirty="0"/>
              <a:t>в Воронеже | Проекты по России:</a:t>
            </a:r>
          </a:p>
          <a:p>
            <a:r>
              <a:rPr lang="ru-RU" dirty="0"/>
              <a:t>⠀</a:t>
            </a:r>
          </a:p>
          <a:p>
            <a:r>
              <a:rPr lang="ru-RU" dirty="0"/>
              <a:t>📎В качестве спикера: </a:t>
            </a:r>
            <a:r>
              <a:rPr lang="en-US" dirty="0"/>
              <a:t>clck.ru/3LkYDL, clck.ru/3LkYHK </a:t>
            </a:r>
            <a:r>
              <a:rPr lang="ru-RU" dirty="0"/>
              <a:t>и </a:t>
            </a:r>
            <a:r>
              <a:rPr lang="en-US" dirty="0"/>
              <a:t>clck.ru/3LkYJv</a:t>
            </a:r>
          </a:p>
          <a:p>
            <a:r>
              <a:rPr lang="ru-RU" dirty="0"/>
              <a:t>⠀</a:t>
            </a:r>
          </a:p>
          <a:p>
            <a:r>
              <a:rPr lang="ru-RU" dirty="0"/>
              <a:t>и участника форума </a:t>
            </a:r>
            <a:r>
              <a:rPr lang="en-US" dirty="0" err="1"/>
              <a:t>UPdate</a:t>
            </a:r>
            <a:r>
              <a:rPr lang="en-US" dirty="0"/>
              <a:t> | </a:t>
            </a:r>
            <a:r>
              <a:rPr lang="ru-RU" dirty="0"/>
              <a:t>Маркетинг &amp; </a:t>
            </a:r>
            <a:r>
              <a:rPr lang="en-US" dirty="0"/>
              <a:t>IT &amp; </a:t>
            </a:r>
            <a:r>
              <a:rPr lang="ru-RU" dirty="0"/>
              <a:t>Карьера: </a:t>
            </a:r>
            <a:r>
              <a:rPr lang="en-US" dirty="0"/>
              <a:t>clck.ru/3LkYNZ</a:t>
            </a:r>
            <a:endParaRPr lang="ru-RU" dirty="0"/>
          </a:p>
          <a:p>
            <a:endParaRPr lang="ru-RU" dirty="0"/>
          </a:p>
          <a:p>
            <a:r>
              <a:rPr lang="ru-RU" dirty="0"/>
              <a:t>Являюсь блогером просветителем в Воронеже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C4FA2B5-AF6C-6D53-AE0A-A53862D05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5139" y="266700"/>
            <a:ext cx="2008861" cy="12760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8D7E09-574C-F762-B2A6-F82C5D66C6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341830"/>
            <a:ext cx="2247900" cy="224790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2" name="TextBox 26">
            <a:extLst>
              <a:ext uri="{FF2B5EF4-FFF2-40B4-BE49-F238E27FC236}">
                <a16:creationId xmlns:a16="http://schemas.microsoft.com/office/drawing/2014/main" id="{83068063-E4A2-76B6-D4DF-64AA38C53EE5}"/>
              </a:ext>
            </a:extLst>
          </p:cNvPr>
          <p:cNvSpPr txBox="1"/>
          <p:nvPr/>
        </p:nvSpPr>
        <p:spPr>
          <a:xfrm>
            <a:off x="740231" y="2883760"/>
            <a:ext cx="160563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мой </a:t>
            </a:r>
            <a:r>
              <a:rPr lang="en-US" b="1" spc="-28" dirty="0" err="1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Taplink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</p:spTree>
    <p:extLst>
      <p:ext uri="{BB962C8B-B14F-4D97-AF65-F5344CB8AC3E}">
        <p14:creationId xmlns:p14="http://schemas.microsoft.com/office/powerpoint/2010/main" val="817257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36831-AEA6-0A2F-DC86-9AFDA088B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C11D7A3-AC08-E8D8-6078-032522FB6B73}"/>
              </a:ext>
            </a:extLst>
          </p:cNvPr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7D8C69C-8EB2-4608-B6EB-9D4502165753}"/>
                </a:ext>
              </a:extLst>
            </p:cNvPr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8BB3808-D7D2-B45E-8ECF-AF31925ECBD4}"/>
                </a:ext>
              </a:extLst>
            </p:cNvPr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8F1608AC-F283-15A2-3D63-93C55B6C4CC4}"/>
              </a:ext>
            </a:extLst>
          </p:cNvPr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BF35020A-9DAE-518A-DCB4-26DF2314DDEC}"/>
              </a:ext>
            </a:extLst>
          </p:cNvPr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01209243-5EC5-3993-4D56-4CC03CD1364E}"/>
              </a:ext>
            </a:extLst>
          </p:cNvPr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D04F7E7-177E-7B58-CD2C-42BB872EF9C1}"/>
              </a:ext>
            </a:extLst>
          </p:cNvPr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BFEA3309-F102-DA54-2722-EF1A2CFFAFB9}"/>
              </a:ext>
            </a:extLst>
          </p:cNvPr>
          <p:cNvSpPr txBox="1"/>
          <p:nvPr/>
        </p:nvSpPr>
        <p:spPr>
          <a:xfrm>
            <a:off x="3987520" y="772048"/>
            <a:ext cx="13000059" cy="1201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14"/>
              </a:lnSpc>
            </a:pPr>
            <a:r>
              <a:rPr lang="ru-RU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Многофункциональная нейросеть</a:t>
            </a:r>
            <a:endParaRPr lang="en-US" sz="6600" spc="-103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395463FD-CAB5-271D-FAC5-8B820402F3A6}"/>
              </a:ext>
            </a:extLst>
          </p:cNvPr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6E39B91C-20D3-6025-7D2D-E98F98B50581}"/>
              </a:ext>
            </a:extLst>
          </p:cNvPr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E81A52A0-EDC0-610D-9146-0C373DF893D5}"/>
              </a:ext>
            </a:extLst>
          </p:cNvPr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36BA50B5-93A3-F616-C46F-3DC954AA9864}"/>
              </a:ext>
            </a:extLst>
          </p:cNvPr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750177D2-2CFF-33EE-130E-31F7E0A5EF02}"/>
              </a:ext>
            </a:extLst>
          </p:cNvPr>
          <p:cNvGrpSpPr/>
          <p:nvPr/>
        </p:nvGrpSpPr>
        <p:grpSpPr>
          <a:xfrm rot="5400000">
            <a:off x="10035325" y="1401209"/>
            <a:ext cx="453685" cy="396974"/>
            <a:chOff x="0" y="0"/>
            <a:chExt cx="812800" cy="711200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0483E2F4-AAAD-F339-7E4E-D724ADC879B4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F656F512-45F5-1D8A-3B89-06FF979C1EE7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C1B609-292C-C358-8402-0119FB7B2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302" y="1826539"/>
            <a:ext cx="4667250" cy="80504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D58FC3-4713-2921-B45A-6BB8138A9D81}"/>
              </a:ext>
            </a:extLst>
          </p:cNvPr>
          <p:cNvSpPr txBox="1"/>
          <p:nvPr/>
        </p:nvSpPr>
        <p:spPr>
          <a:xfrm>
            <a:off x="3932206" y="2128106"/>
            <a:ext cx="830143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7030A0"/>
                </a:solidFill>
              </a:rPr>
              <a:t>Monica</a:t>
            </a:r>
            <a:r>
              <a:rPr lang="ru-RU" sz="2800" dirty="0"/>
              <a:t> - это универсальный помощник по искусственному интеллекту, оснащенный самыми передовыми моделями ИИ (GPT-4, </a:t>
            </a:r>
            <a:r>
              <a:rPr lang="ru-RU" sz="2800" dirty="0" err="1"/>
              <a:t>Claude</a:t>
            </a:r>
            <a:r>
              <a:rPr lang="ru-RU" sz="2800" dirty="0"/>
              <a:t> 3, Gemini и другие), чтобы помочь вам общаться, искать, писать, переводить и многое другое. </a:t>
            </a:r>
          </a:p>
          <a:p>
            <a:r>
              <a:rPr lang="ru-RU" sz="2800" dirty="0"/>
              <a:t>Также предоставляются инструменты для обработки изображений, видео и PDF.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43ABAB1-44AD-F430-5450-846420278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1" y="4988658"/>
            <a:ext cx="3957970" cy="47894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8AE84F-D720-A69A-08F7-6960381B74FB}"/>
              </a:ext>
            </a:extLst>
          </p:cNvPr>
          <p:cNvSpPr txBox="1"/>
          <p:nvPr/>
        </p:nvSpPr>
        <p:spPr>
          <a:xfrm>
            <a:off x="3932206" y="5604445"/>
            <a:ext cx="455584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📱 Чат с вашим AI-помощником в любое время, в любом месте</a:t>
            </a:r>
          </a:p>
          <a:p>
            <a:r>
              <a:rPr lang="ru-RU" sz="2400" dirty="0"/>
              <a:t>🔍 Интеллектуальное взаимодействие при веб-поиске</a:t>
            </a:r>
          </a:p>
          <a:p>
            <a:r>
              <a:rPr lang="ru-RU" sz="2400" dirty="0"/>
              <a:t>🎨 Генерация изображений: создание изысканных изображений на основе вашего описания</a:t>
            </a:r>
          </a:p>
          <a:p>
            <a:r>
              <a:rPr lang="ru-RU" sz="2400" dirty="0"/>
              <a:t>💬 Голосовой разговор: удобный ввод в любое время, в любом месте</a:t>
            </a:r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9B7A9E44-CA67-64B3-FE77-337C577F20C5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3C241F-C5D1-0E39-1273-BF763409C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8" y="784483"/>
            <a:ext cx="2198832" cy="219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00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54439-EEFA-B11D-4C41-4BB196F3E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D09A328-24EA-59D4-3E33-2A15A3DE006C}"/>
              </a:ext>
            </a:extLst>
          </p:cNvPr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27E0794-A032-8AC2-7760-8A8AC16DC115}"/>
                </a:ext>
              </a:extLst>
            </p:cNvPr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B107D19-BF9D-70D2-7554-073DCECEE915}"/>
                </a:ext>
              </a:extLst>
            </p:cNvPr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8E04E97A-79DF-A70A-3524-4E162CB5B021}"/>
              </a:ext>
            </a:extLst>
          </p:cNvPr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7E9446F5-D3B4-B942-62D3-1375101D335C}"/>
              </a:ext>
            </a:extLst>
          </p:cNvPr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33554B2B-5A90-4096-04CF-1F1E8F321A5F}"/>
              </a:ext>
            </a:extLst>
          </p:cNvPr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95D3A34-8D79-D31C-644E-94FACA7375D2}"/>
              </a:ext>
            </a:extLst>
          </p:cNvPr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8E624FD3-19BB-5A80-6ED3-AD1D9D253D19}"/>
              </a:ext>
            </a:extLst>
          </p:cNvPr>
          <p:cNvSpPr txBox="1"/>
          <p:nvPr/>
        </p:nvSpPr>
        <p:spPr>
          <a:xfrm>
            <a:off x="3987520" y="772048"/>
            <a:ext cx="13000059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14"/>
              </a:lnSpc>
            </a:pPr>
            <a:r>
              <a:rPr lang="ru-RU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Возможности </a:t>
            </a:r>
            <a:r>
              <a:rPr lang="en-US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Monica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E8931EEF-0FCF-4A5E-E126-B9311C02D183}"/>
              </a:ext>
            </a:extLst>
          </p:cNvPr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CE8E5CA9-1A4B-EE80-980F-100181B96E4D}"/>
              </a:ext>
            </a:extLst>
          </p:cNvPr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9397B412-8D3C-5990-A987-D93F82547A19}"/>
              </a:ext>
            </a:extLst>
          </p:cNvPr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15058FE6-25B2-45BA-9BF0-8AC0014C0C74}"/>
              </a:ext>
            </a:extLst>
          </p:cNvPr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776C5144-B55D-46AA-17AB-57E0D6B67907}"/>
              </a:ext>
            </a:extLst>
          </p:cNvPr>
          <p:cNvGrpSpPr/>
          <p:nvPr/>
        </p:nvGrpSpPr>
        <p:grpSpPr>
          <a:xfrm rot="5400000">
            <a:off x="15440244" y="800404"/>
            <a:ext cx="453685" cy="396974"/>
            <a:chOff x="0" y="0"/>
            <a:chExt cx="812800" cy="711200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6ADE8676-F8A8-96B6-654D-BE0AAD34A4E7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DC853B19-CD6C-3234-2C97-CAE10A9D1690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6D6E5C-5EB3-7B27-25D7-5281507BD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627" y="1598169"/>
            <a:ext cx="10528746" cy="84549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DF0F9A-FAE1-FFE6-456B-CCDC4BBD4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6399" y="6344568"/>
            <a:ext cx="4724400" cy="32040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402597-19E5-FBB4-C2F0-3E9B54648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8" y="784483"/>
            <a:ext cx="2198832" cy="2198832"/>
          </a:xfrm>
          <a:prstGeom prst="rect">
            <a:avLst/>
          </a:prstGeom>
        </p:spPr>
      </p:pic>
      <p:sp>
        <p:nvSpPr>
          <p:cNvPr id="14" name="TextBox 26">
            <a:extLst>
              <a:ext uri="{FF2B5EF4-FFF2-40B4-BE49-F238E27FC236}">
                <a16:creationId xmlns:a16="http://schemas.microsoft.com/office/drawing/2014/main" id="{E47E9BC9-0E80-A34A-DB47-2B2610841E9E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</p:spTree>
    <p:extLst>
      <p:ext uri="{BB962C8B-B14F-4D97-AF65-F5344CB8AC3E}">
        <p14:creationId xmlns:p14="http://schemas.microsoft.com/office/powerpoint/2010/main" val="909180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1E1F0-4E7E-E6A9-BE90-E56D34F77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96D41D5-7D14-5678-295A-53D32F381973}"/>
              </a:ext>
            </a:extLst>
          </p:cNvPr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49E2F96-D91E-BC9E-2407-B137D51E2EB4}"/>
                </a:ext>
              </a:extLst>
            </p:cNvPr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9E52849-9C49-093B-7398-EA94B81BC889}"/>
                </a:ext>
              </a:extLst>
            </p:cNvPr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8C7F0ADC-2517-7512-67D1-6CD65669452C}"/>
              </a:ext>
            </a:extLst>
          </p:cNvPr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EB52BC80-E505-78BF-0A94-6F6637D7206D}"/>
              </a:ext>
            </a:extLst>
          </p:cNvPr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49D91881-8AB5-73B6-B631-6494A44D2D61}"/>
              </a:ext>
            </a:extLst>
          </p:cNvPr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0A463CA-DFC7-4948-0AFD-D1A515795FEE}"/>
              </a:ext>
            </a:extLst>
          </p:cNvPr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CE8299A6-34D1-B3FD-F0E3-AE0916A5F036}"/>
              </a:ext>
            </a:extLst>
          </p:cNvPr>
          <p:cNvSpPr txBox="1"/>
          <p:nvPr/>
        </p:nvSpPr>
        <p:spPr>
          <a:xfrm>
            <a:off x="3987520" y="772048"/>
            <a:ext cx="13000059" cy="1201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14"/>
              </a:lnSpc>
            </a:pPr>
            <a:r>
              <a:rPr lang="ru-RU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Сервис для монтажа видео</a:t>
            </a:r>
            <a:endParaRPr lang="en-US" sz="6600" spc="-103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DD5725ED-DE9E-C318-2F57-C4686F7F01C3}"/>
              </a:ext>
            </a:extLst>
          </p:cNvPr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BDDE0534-4054-54CA-3C9B-8C69C2477118}"/>
              </a:ext>
            </a:extLst>
          </p:cNvPr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8E2CB779-738F-689F-3F2F-65523B376E5C}"/>
              </a:ext>
            </a:extLst>
          </p:cNvPr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F34BE525-9B8B-E771-7AB3-069EA22085FF}"/>
              </a:ext>
            </a:extLst>
          </p:cNvPr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B432056C-1CF2-4E02-AFD9-D940F61F5CD5}"/>
              </a:ext>
            </a:extLst>
          </p:cNvPr>
          <p:cNvGrpSpPr/>
          <p:nvPr/>
        </p:nvGrpSpPr>
        <p:grpSpPr>
          <a:xfrm rot="5400000">
            <a:off x="7363044" y="1399682"/>
            <a:ext cx="453685" cy="396974"/>
            <a:chOff x="0" y="0"/>
            <a:chExt cx="812800" cy="711200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03AF00E0-6BBE-A394-E11D-12F7178213DA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5EE64158-3D2B-E863-C00A-49FACEABAD0E}"/>
                </a:ext>
              </a:extLst>
            </p:cNvPr>
            <p:cNvSpPr txBox="1"/>
            <p:nvPr/>
          </p:nvSpPr>
          <p:spPr>
            <a:xfrm>
              <a:off x="127000" y="292101"/>
              <a:ext cx="558799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DF72A08-7853-873F-9CF4-565AFE961010}"/>
              </a:ext>
            </a:extLst>
          </p:cNvPr>
          <p:cNvSpPr txBox="1"/>
          <p:nvPr/>
        </p:nvSpPr>
        <p:spPr>
          <a:xfrm>
            <a:off x="3901726" y="2227206"/>
            <a:ext cx="5675356" cy="480131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7030A0"/>
                </a:solidFill>
              </a:rPr>
              <a:t>CapCut</a:t>
            </a:r>
            <a:r>
              <a:rPr lang="ru-RU" dirty="0"/>
              <a:t> — видеоредактор, принадлежащий TikTok, в котором используются нейросети для анализа видео и применения эффектов, которые раньше требовали ручной работы. </a:t>
            </a:r>
          </a:p>
          <a:p>
            <a:endParaRPr lang="en-US" dirty="0"/>
          </a:p>
          <a:p>
            <a:r>
              <a:rPr lang="ru-RU" dirty="0"/>
              <a:t>Некоторые функции </a:t>
            </a:r>
            <a:r>
              <a:rPr lang="ru-RU" dirty="0" err="1"/>
              <a:t>CapCut</a:t>
            </a:r>
            <a:r>
              <a:rPr lang="ru-RU" dirty="0"/>
              <a:t> на базе ИИ:</a:t>
            </a:r>
          </a:p>
          <a:p>
            <a:pPr marL="285750" indent="-285750">
              <a:buFontTx/>
              <a:buChar char="-"/>
            </a:pPr>
            <a:r>
              <a:rPr lang="ru-RU" dirty="0"/>
              <a:t>Text-</a:t>
            </a:r>
            <a:r>
              <a:rPr lang="ru-RU" dirty="0" err="1"/>
              <a:t>to</a:t>
            </a:r>
            <a:r>
              <a:rPr lang="ru-RU" dirty="0"/>
              <a:t>-</a:t>
            </a:r>
            <a:r>
              <a:rPr lang="ru-RU" dirty="0" err="1"/>
              <a:t>video</a:t>
            </a:r>
            <a:r>
              <a:rPr lang="ru-RU" dirty="0"/>
              <a:t> — генерация видео по текстовому описанию, включая сценарий и музыку.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ru-RU" dirty="0"/>
              <a:t>AI Media Generation — возможность использовать внешние модели (например, </a:t>
            </a:r>
            <a:r>
              <a:rPr lang="ru-RU" dirty="0" err="1"/>
              <a:t>Veo</a:t>
            </a:r>
            <a:r>
              <a:rPr lang="ru-RU" dirty="0"/>
              <a:t> 3 и </a:t>
            </a:r>
            <a:r>
              <a:rPr lang="ru-RU" dirty="0" err="1"/>
              <a:t>Seedream</a:t>
            </a:r>
            <a:r>
              <a:rPr lang="ru-RU" dirty="0"/>
              <a:t>) для создания фото и видео.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ru-RU" dirty="0"/>
              <a:t>Аватары и персонажи — превращение фото в анимированных героев с озвучкой и мимикой.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ru-RU" dirty="0"/>
              <a:t>Новые инструменты монтажа — </a:t>
            </a:r>
            <a:r>
              <a:rPr lang="ru-RU" dirty="0" err="1"/>
              <a:t>AutoCut</a:t>
            </a:r>
            <a:r>
              <a:rPr lang="ru-RU" dirty="0"/>
              <a:t>, AI </a:t>
            </a:r>
            <a:r>
              <a:rPr lang="ru-RU" dirty="0" err="1"/>
              <a:t>Clipper</a:t>
            </a:r>
            <a:r>
              <a:rPr lang="ru-RU" dirty="0"/>
              <a:t>, </a:t>
            </a:r>
            <a:r>
              <a:rPr lang="ru-RU" dirty="0" err="1"/>
              <a:t>Transcript</a:t>
            </a:r>
            <a:r>
              <a:rPr lang="ru-RU" dirty="0"/>
              <a:t> и другие.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ru-RU" dirty="0"/>
              <a:t>Мультиязычные переводы — </a:t>
            </a:r>
            <a:r>
              <a:rPr lang="ru-RU" dirty="0" err="1"/>
              <a:t>автоозвучка</a:t>
            </a:r>
            <a:r>
              <a:rPr lang="ru-RU" dirty="0"/>
              <a:t> роликов для международной аудитории.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94C0F1E-25DE-F6B9-F6E4-457BD5C5F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832" y="2247202"/>
            <a:ext cx="3621692" cy="742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F951113-01CD-9FD7-2C83-5651402DF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86485" y="2261689"/>
            <a:ext cx="3621692" cy="7434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968BA82-0541-A9F1-6152-084BE3265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5773" y="4736867"/>
            <a:ext cx="2112404" cy="2540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C9099BA-28A6-DF5F-B892-B538A24E08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726" y="7464856"/>
            <a:ext cx="5730754" cy="200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26">
            <a:extLst>
              <a:ext uri="{FF2B5EF4-FFF2-40B4-BE49-F238E27FC236}">
                <a16:creationId xmlns:a16="http://schemas.microsoft.com/office/drawing/2014/main" id="{45363F63-4582-6C8A-68FB-FE24672DB14A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E07BC0-5DB9-D56D-9731-3437FD4E92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94" y="935336"/>
            <a:ext cx="1981546" cy="198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68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0210F-0130-0E43-3B2D-D79F45FCD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9C003FF-23BE-294A-2DF7-625F30CFE218}"/>
              </a:ext>
            </a:extLst>
          </p:cNvPr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D9860BC-3B1F-246F-D53B-C8A5A45ED6B2}"/>
                </a:ext>
              </a:extLst>
            </p:cNvPr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62ADE1E-A5C6-9897-62D7-7E9E1C5C7852}"/>
                </a:ext>
              </a:extLst>
            </p:cNvPr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27B50981-999E-A7E5-DA7F-DEF4DD723320}"/>
              </a:ext>
            </a:extLst>
          </p:cNvPr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E34BC4E3-97B1-4F64-DCAD-6BD3DF8CC621}"/>
              </a:ext>
            </a:extLst>
          </p:cNvPr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F56E308E-B112-46CB-02BF-F00043A2EA90}"/>
              </a:ext>
            </a:extLst>
          </p:cNvPr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91521DB-E722-20DE-B041-D37D82E9BAD2}"/>
              </a:ext>
            </a:extLst>
          </p:cNvPr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04B20F5-6E65-DCBB-60C0-13903E441313}"/>
              </a:ext>
            </a:extLst>
          </p:cNvPr>
          <p:cNvSpPr txBox="1"/>
          <p:nvPr/>
        </p:nvSpPr>
        <p:spPr>
          <a:xfrm>
            <a:off x="3987520" y="772048"/>
            <a:ext cx="13000059" cy="1219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14"/>
              </a:lnSpc>
            </a:pPr>
            <a:r>
              <a:rPr lang="ru-RU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Рабочее </a:t>
            </a:r>
            <a:r>
              <a:rPr lang="ru-RU" sz="6600" spc="-108" dirty="0">
                <a:solidFill>
                  <a:srgbClr val="8C52FF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Reesha"/>
                <a:sym typeface="Reesha"/>
              </a:rPr>
              <a:t>п</a:t>
            </a:r>
            <a:r>
              <a:rPr lang="ru-RU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ространство </a:t>
            </a:r>
            <a:r>
              <a:rPr lang="ru-RU" sz="6600" spc="-103" dirty="0" err="1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дексто</a:t>
            </a:r>
            <a:r>
              <a:rPr lang="ru-RU" sz="6600" spc="-108" dirty="0" err="1">
                <a:solidFill>
                  <a:srgbClr val="8C52FF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Reesha"/>
                <a:sym typeface="Reesha"/>
              </a:rPr>
              <a:t>п</a:t>
            </a:r>
            <a:r>
              <a:rPr lang="ru-RU" sz="6600" spc="-103" dirty="0" err="1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ной</a:t>
            </a:r>
            <a:r>
              <a:rPr lang="ru-RU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 версии</a:t>
            </a:r>
            <a:endParaRPr lang="en-US" sz="6600" spc="-103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B1A0C238-142F-82AA-A23E-3D43198C9A4F}"/>
              </a:ext>
            </a:extLst>
          </p:cNvPr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20C23FF9-F554-641D-4359-7EE38D27FC90}"/>
              </a:ext>
            </a:extLst>
          </p:cNvPr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08A16D7E-B941-2076-A892-1116FF82A90C}"/>
              </a:ext>
            </a:extLst>
          </p:cNvPr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E5705A2F-1F69-DC2D-6490-0CCF626948BA}"/>
              </a:ext>
            </a:extLst>
          </p:cNvPr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DC7F68C5-B114-368A-8DCE-E82E0A778600}"/>
              </a:ext>
            </a:extLst>
          </p:cNvPr>
          <p:cNvGrpSpPr/>
          <p:nvPr/>
        </p:nvGrpSpPr>
        <p:grpSpPr>
          <a:xfrm rot="5400000">
            <a:off x="14678244" y="1394659"/>
            <a:ext cx="453685" cy="396974"/>
            <a:chOff x="0" y="0"/>
            <a:chExt cx="812800" cy="711200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1D85C779-5953-131E-586A-6274791DB9DE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41FC3C75-3E39-2D61-D192-9D1AA2AA8BE7}"/>
                </a:ext>
              </a:extLst>
            </p:cNvPr>
            <p:cNvSpPr txBox="1"/>
            <p:nvPr/>
          </p:nvSpPr>
          <p:spPr>
            <a:xfrm>
              <a:off x="127000" y="292101"/>
              <a:ext cx="558799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2" name="TextBox 26">
            <a:extLst>
              <a:ext uri="{FF2B5EF4-FFF2-40B4-BE49-F238E27FC236}">
                <a16:creationId xmlns:a16="http://schemas.microsoft.com/office/drawing/2014/main" id="{C11FE82F-D0DD-99B7-D561-503002364236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9B4C24-AF02-A1D0-7A0A-61A9C343C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94" y="935336"/>
            <a:ext cx="1981546" cy="19815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387228-509D-9C66-E165-C969C2CEB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206" y="2623231"/>
            <a:ext cx="13001625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65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EF277-CE83-0107-6DF8-63D95214D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A44224C-F65A-6BB4-EC0B-27CE029CDD4F}"/>
              </a:ext>
            </a:extLst>
          </p:cNvPr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B435920-67C9-5D37-EE63-E1248C9ADD59}"/>
                </a:ext>
              </a:extLst>
            </p:cNvPr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1615983-B86C-4D1A-63AB-3C1972E55F91}"/>
                </a:ext>
              </a:extLst>
            </p:cNvPr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007EA5E9-9E79-E982-83A4-5D84267CD491}"/>
              </a:ext>
            </a:extLst>
          </p:cNvPr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A8BAA6CE-10CE-6874-3EAF-A6FF13CF7B25}"/>
              </a:ext>
            </a:extLst>
          </p:cNvPr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63A13141-1C7A-CA4A-A79A-FB05781C7D7E}"/>
              </a:ext>
            </a:extLst>
          </p:cNvPr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A306A0E-2166-4D19-F1E4-E3BCF58D7C48}"/>
              </a:ext>
            </a:extLst>
          </p:cNvPr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E87E8548-808D-974A-4BC8-BDEFF0C88ED7}"/>
              </a:ext>
            </a:extLst>
          </p:cNvPr>
          <p:cNvSpPr txBox="1"/>
          <p:nvPr/>
        </p:nvSpPr>
        <p:spPr>
          <a:xfrm>
            <a:off x="3974073" y="654888"/>
            <a:ext cx="13000059" cy="1201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14"/>
              </a:lnSpc>
            </a:pPr>
            <a:r>
              <a:rPr lang="ru-RU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Сервис для создания </a:t>
            </a:r>
            <a:r>
              <a:rPr lang="ru-RU" sz="6600" spc="-103" dirty="0" err="1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контэнта</a:t>
            </a:r>
            <a:r>
              <a:rPr lang="ru-RU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 в соцсетях</a:t>
            </a:r>
            <a:endParaRPr lang="en-US" sz="6600" spc="-103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55FAA899-6B88-B291-98E2-7B65BAA97AE4}"/>
              </a:ext>
            </a:extLst>
          </p:cNvPr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414D3314-1EB0-620F-859F-ECB35E25D15F}"/>
              </a:ext>
            </a:extLst>
          </p:cNvPr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E18B3F58-EE25-F88D-3677-BFCA45FFB2CE}"/>
              </a:ext>
            </a:extLst>
          </p:cNvPr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21D6EB85-08E1-EC09-9ECE-F13721D03201}"/>
              </a:ext>
            </a:extLst>
          </p:cNvPr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9EEB6FC7-93CD-B55C-A13F-5BA3E9797776}"/>
              </a:ext>
            </a:extLst>
          </p:cNvPr>
          <p:cNvGrpSpPr/>
          <p:nvPr/>
        </p:nvGrpSpPr>
        <p:grpSpPr>
          <a:xfrm rot="5400000">
            <a:off x="15668844" y="1284049"/>
            <a:ext cx="453685" cy="396974"/>
            <a:chOff x="0" y="0"/>
            <a:chExt cx="812800" cy="711200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150C638A-403B-9BDB-539C-CCC4261ADD12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5D83428D-3590-2E51-A80D-8175B9241FEE}"/>
                </a:ext>
              </a:extLst>
            </p:cNvPr>
            <p:cNvSpPr txBox="1"/>
            <p:nvPr/>
          </p:nvSpPr>
          <p:spPr>
            <a:xfrm>
              <a:off x="127000" y="292101"/>
              <a:ext cx="558799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1B86B36-CC2E-8752-40D4-445AD2226723}"/>
              </a:ext>
            </a:extLst>
          </p:cNvPr>
          <p:cNvSpPr txBox="1"/>
          <p:nvPr/>
        </p:nvSpPr>
        <p:spPr>
          <a:xfrm>
            <a:off x="3901726" y="2227206"/>
            <a:ext cx="5675356" cy="424731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7030A0"/>
                </a:solidFill>
              </a:rPr>
              <a:t>Supa</a:t>
            </a:r>
            <a:r>
              <a:rPr lang="ru-RU" b="1" dirty="0">
                <a:solidFill>
                  <a:srgbClr val="7030A0"/>
                </a:solidFill>
              </a:rPr>
              <a:t> AI </a:t>
            </a:r>
            <a:r>
              <a:rPr lang="ru-RU" dirty="0"/>
              <a:t>— онлайн-сервис на базе нейросети, который объединяет графический редактор, фоторедактор и </a:t>
            </a:r>
            <a:r>
              <a:rPr lang="ru-RU" dirty="0" err="1"/>
              <a:t>видеоконструктор</a:t>
            </a:r>
            <a:r>
              <a:rPr lang="ru-RU" dirty="0"/>
              <a:t>.</a:t>
            </a:r>
            <a:endParaRPr lang="en-US" dirty="0"/>
          </a:p>
          <a:p>
            <a:endParaRPr lang="en-US" b="1" dirty="0"/>
          </a:p>
          <a:p>
            <a:r>
              <a:rPr lang="ru-RU" dirty="0"/>
              <a:t>Некоторые возможности </a:t>
            </a:r>
            <a:r>
              <a:rPr lang="ru-RU" dirty="0" err="1"/>
              <a:t>Supa</a:t>
            </a:r>
            <a:r>
              <a:rPr lang="ru-RU" dirty="0"/>
              <a:t> AI:</a:t>
            </a:r>
          </a:p>
          <a:p>
            <a:pPr marL="285750" indent="-285750">
              <a:buFontTx/>
              <a:buChar char="-"/>
            </a:pPr>
            <a:r>
              <a:rPr lang="ru-RU" dirty="0"/>
              <a:t>Генерация изображений и элементов. Можно задать текстовый запрос, а нейросеть сгенерирует фон, картинку, иконку или даже целую сцену прямо в редакторе.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ru-RU" dirty="0"/>
              <a:t>Улучшение креатива. Для этого нужно добавить все нужные элементы на холст, а нейросеть сгенерирует разные варианты улучшения креатива.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ru-RU" dirty="0"/>
              <a:t>Создание креативов. Сервис помогает создавать презентации, анимации, видеоролики и просто красивые картинки без профессиональных навыков.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10A8A3-E9F9-D06F-F1F9-E83E48F8E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1726" y="6927012"/>
            <a:ext cx="10182225" cy="270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F2B1895-300E-455B-A6C4-EC2A03F6EC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0" y="7558261"/>
            <a:ext cx="3163960" cy="1700038"/>
          </a:xfrm>
          <a:prstGeom prst="rect">
            <a:avLst/>
          </a:prstGeom>
        </p:spPr>
      </p:pic>
      <p:pic>
        <p:nvPicPr>
          <p:cNvPr id="10" name="main_video_ru">
            <a:hlinkClick r:id="" action="ppaction://media"/>
            <a:extLst>
              <a:ext uri="{FF2B5EF4-FFF2-40B4-BE49-F238E27FC236}">
                <a16:creationId xmlns:a16="http://schemas.microsoft.com/office/drawing/2014/main" id="{4764DC97-AD5D-B1D4-0175-E61CAB66A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88867" y="2161868"/>
            <a:ext cx="6621625" cy="4308045"/>
          </a:xfrm>
          <a:prstGeom prst="rect">
            <a:avLst/>
          </a:prstGeom>
        </p:spPr>
      </p:pic>
      <p:sp>
        <p:nvSpPr>
          <p:cNvPr id="14" name="TextBox 26">
            <a:extLst>
              <a:ext uri="{FF2B5EF4-FFF2-40B4-BE49-F238E27FC236}">
                <a16:creationId xmlns:a16="http://schemas.microsoft.com/office/drawing/2014/main" id="{94CF3EC3-F2B4-FEF0-1983-A58B28670949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4E701DD-70FF-81A1-F6B3-9E10354E0C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5" y="911626"/>
            <a:ext cx="1976004" cy="197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5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5845D-2304-852D-FCAB-2DF157E7C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46D7E1F-223A-DE4E-4FD4-0F4F78EBD689}"/>
              </a:ext>
            </a:extLst>
          </p:cNvPr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B40C6E2-1BF6-75AF-7AA0-BFDE38F31EEB}"/>
                </a:ext>
              </a:extLst>
            </p:cNvPr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4D015F8-3109-7004-7C49-966F6591F714}"/>
                </a:ext>
              </a:extLst>
            </p:cNvPr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36085350-F82F-9E91-D3FD-413E0F21DFA6}"/>
              </a:ext>
            </a:extLst>
          </p:cNvPr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C99D9A96-90EF-EF0E-764F-E67C826CE4C9}"/>
              </a:ext>
            </a:extLst>
          </p:cNvPr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87E7F9A5-AC6B-D3F9-C7A2-79BEEA3458A8}"/>
              </a:ext>
            </a:extLst>
          </p:cNvPr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F31DEEB-B3DA-00F9-D311-17804C568582}"/>
              </a:ext>
            </a:extLst>
          </p:cNvPr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45173B8D-188F-C6A1-774B-BFD988FA82C0}"/>
              </a:ext>
            </a:extLst>
          </p:cNvPr>
          <p:cNvSpPr txBox="1"/>
          <p:nvPr/>
        </p:nvSpPr>
        <p:spPr>
          <a:xfrm>
            <a:off x="3987520" y="772048"/>
            <a:ext cx="13000059" cy="1201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14"/>
              </a:lnSpc>
            </a:pPr>
            <a:r>
              <a:rPr lang="ru-RU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Сервис для создания коротких роликов</a:t>
            </a:r>
            <a:endParaRPr lang="en-US" sz="6600" spc="-103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97C83122-C312-D8FA-C207-6E6C15CA57D7}"/>
              </a:ext>
            </a:extLst>
          </p:cNvPr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3D60EB47-EE01-64F9-B811-9A599F241F00}"/>
              </a:ext>
            </a:extLst>
          </p:cNvPr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8CFFED41-4109-84E9-6BC6-53ADE2ADE744}"/>
              </a:ext>
            </a:extLst>
          </p:cNvPr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D386A53D-4852-CFB4-0AC7-3BDA6DB94ABA}"/>
              </a:ext>
            </a:extLst>
          </p:cNvPr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36A7210A-52F7-CE55-FBA5-E8A91B649402}"/>
              </a:ext>
            </a:extLst>
          </p:cNvPr>
          <p:cNvGrpSpPr/>
          <p:nvPr/>
        </p:nvGrpSpPr>
        <p:grpSpPr>
          <a:xfrm rot="5400000">
            <a:off x="14144844" y="1379584"/>
            <a:ext cx="453685" cy="396974"/>
            <a:chOff x="0" y="0"/>
            <a:chExt cx="812800" cy="711200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01FA3B0D-1CA7-D39D-0CAC-319B3F07EA9F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8D1D33E8-DB7B-D0C4-DBF7-F5137F52BDB6}"/>
                </a:ext>
              </a:extLst>
            </p:cNvPr>
            <p:cNvSpPr txBox="1"/>
            <p:nvPr/>
          </p:nvSpPr>
          <p:spPr>
            <a:xfrm>
              <a:off x="127000" y="292101"/>
              <a:ext cx="558799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DF89736-EA7D-57BE-B68F-F9C779D0720E}"/>
              </a:ext>
            </a:extLst>
          </p:cNvPr>
          <p:cNvSpPr txBox="1"/>
          <p:nvPr/>
        </p:nvSpPr>
        <p:spPr>
          <a:xfrm>
            <a:off x="3901727" y="2227206"/>
            <a:ext cx="7604474" cy="535531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7030A0"/>
                </a:solidFill>
              </a:rPr>
              <a:t>PixVerse</a:t>
            </a:r>
            <a:r>
              <a:rPr lang="ru-RU" dirty="0"/>
              <a:t> — нейросеть для создания коротких видео и анимации на основе загруженного изображения или текстового описания. Проект создан китайским стартапом </a:t>
            </a:r>
            <a:r>
              <a:rPr lang="ru-RU" dirty="0" err="1"/>
              <a:t>AIsphere</a:t>
            </a:r>
            <a:r>
              <a:rPr lang="ru-RU" dirty="0"/>
              <a:t>, первая публичная версия вышла в январе 2024 года. </a:t>
            </a:r>
          </a:p>
          <a:p>
            <a:endParaRPr lang="ru-RU" b="1" dirty="0"/>
          </a:p>
          <a:p>
            <a:r>
              <a:rPr lang="ru-RU" dirty="0"/>
              <a:t>Некоторые функции </a:t>
            </a:r>
            <a:r>
              <a:rPr lang="ru-RU" dirty="0" err="1"/>
              <a:t>PixVerse</a:t>
            </a:r>
            <a:r>
              <a:rPr lang="ru-RU" dirty="0"/>
              <a:t>:</a:t>
            </a:r>
          </a:p>
          <a:p>
            <a:pPr marL="285750" indent="-285750">
              <a:buFontTx/>
              <a:buChar char="-"/>
            </a:pPr>
            <a:r>
              <a:rPr lang="ru-RU" dirty="0"/>
              <a:t>Генерация видео по тексту. Пользователь описывает сцену или идею, а нейросеть воплощает её в анимированном видео продолжительностью несколько секунд.</a:t>
            </a:r>
          </a:p>
          <a:p>
            <a:pPr marL="285750" indent="-285750">
              <a:buFontTx/>
              <a:buChar char="-"/>
            </a:pPr>
            <a:r>
              <a:rPr lang="ru-RU" dirty="0"/>
              <a:t>Видео из изображения. Можно загрузить снимок (поддерживаются форматы JPG и PNG) и получить на выходе короткое видео, где объекты на этом изображении начинают двигаться.</a:t>
            </a:r>
          </a:p>
          <a:p>
            <a:pPr marL="285750" indent="-285750">
              <a:buFontTx/>
              <a:buChar char="-"/>
            </a:pPr>
            <a:r>
              <a:rPr lang="ru-RU" dirty="0"/>
              <a:t>Шаблоны и эффекты для анимации. Если нет конкретного сценария, можно воспользоваться готовыми шаблонами </a:t>
            </a:r>
            <a:r>
              <a:rPr lang="ru-RU" dirty="0" err="1"/>
              <a:t>PixVerse</a:t>
            </a:r>
            <a:r>
              <a:rPr lang="ru-RU" dirty="0"/>
              <a:t>. Они представляют собой заранее настроенные анимации, которые нейросеть применяет к фото.</a:t>
            </a:r>
          </a:p>
          <a:p>
            <a:pPr marL="285750" indent="-285750">
              <a:buFontTx/>
              <a:buChar char="-"/>
            </a:pPr>
            <a:r>
              <a:rPr lang="ru-RU" dirty="0"/>
              <a:t>Интеграция с социальными сетями. Созданные видеоролики легко экспортировать на популярные платформы, такие как Instagram, TikTok и другие.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3520E3-1C45-64ED-5E49-56DA691EE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2239134"/>
            <a:ext cx="3815433" cy="727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29F1F4-0BAB-92F8-4801-72A3BE156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1727" y="7697139"/>
            <a:ext cx="9844932" cy="182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ADFA8DE-FEE1-F8C6-91BC-EF98F1BB1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7494" y="2227206"/>
            <a:ext cx="1949165" cy="4075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BE11CA-2395-CC25-4336-6A69209927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5433" y="6419379"/>
            <a:ext cx="2036158" cy="1081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26">
            <a:extLst>
              <a:ext uri="{FF2B5EF4-FFF2-40B4-BE49-F238E27FC236}">
                <a16:creationId xmlns:a16="http://schemas.microsoft.com/office/drawing/2014/main" id="{0663F925-631F-6E6D-4AE8-6FC13AB6EF33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7C6C7B-CA05-5044-1109-5EC093FE4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5" y="1030946"/>
            <a:ext cx="1912295" cy="191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88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057A4-35BE-CA09-B79C-1CF2A8EFC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68D1D4F-EFFD-0DA6-D12D-287BA8B20CD8}"/>
              </a:ext>
            </a:extLst>
          </p:cNvPr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2D340B9-D727-35D1-A3BE-EB0AE7BC8584}"/>
                </a:ext>
              </a:extLst>
            </p:cNvPr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B63F921-BA16-FC51-C239-A81A0A76BD4B}"/>
                </a:ext>
              </a:extLst>
            </p:cNvPr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932767B8-9DDF-C329-E7CB-CA6A4961A44E}"/>
              </a:ext>
            </a:extLst>
          </p:cNvPr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E05ECDA9-2080-6F1D-E9FA-E2B2C72D532B}"/>
              </a:ext>
            </a:extLst>
          </p:cNvPr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882C27B0-3F06-ED9E-49C3-B31E888107E7}"/>
              </a:ext>
            </a:extLst>
          </p:cNvPr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FCBE64E-5DCF-212E-94A3-6530A5197EA8}"/>
              </a:ext>
            </a:extLst>
          </p:cNvPr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FDE22BC1-2B3F-7F86-A4F8-205C6F6A98A1}"/>
              </a:ext>
            </a:extLst>
          </p:cNvPr>
          <p:cNvSpPr txBox="1"/>
          <p:nvPr/>
        </p:nvSpPr>
        <p:spPr>
          <a:xfrm>
            <a:off x="3505200" y="776793"/>
            <a:ext cx="13995680" cy="1791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14"/>
              </a:lnSpc>
            </a:pPr>
            <a:r>
              <a:rPr lang="ru-RU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Сервис для оформления библиографических ссылок</a:t>
            </a:r>
            <a:endParaRPr lang="en-US" sz="6600" spc="-103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ABFB0ADD-D968-5703-561D-CD439FED3596}"/>
              </a:ext>
            </a:extLst>
          </p:cNvPr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560B92F5-69E1-96B9-6A4A-064D0E7BB0BE}"/>
              </a:ext>
            </a:extLst>
          </p:cNvPr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64A9951D-9D43-A869-CB69-3A5C1484D6BD}"/>
              </a:ext>
            </a:extLst>
          </p:cNvPr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9620BB24-BFD1-40CF-A9DB-988D438315FC}"/>
              </a:ext>
            </a:extLst>
          </p:cNvPr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FB541FB5-DC92-24C3-EBE6-B97D3AC9D1D0}"/>
              </a:ext>
            </a:extLst>
          </p:cNvPr>
          <p:cNvGrpSpPr/>
          <p:nvPr/>
        </p:nvGrpSpPr>
        <p:grpSpPr>
          <a:xfrm rot="5400000">
            <a:off x="7744044" y="1993224"/>
            <a:ext cx="453685" cy="396974"/>
            <a:chOff x="0" y="0"/>
            <a:chExt cx="812800" cy="711200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B48A576-F608-C1DA-D9F6-A50C9804BA74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F981450F-4755-A645-E1C5-69C1574EF1F5}"/>
                </a:ext>
              </a:extLst>
            </p:cNvPr>
            <p:cNvSpPr txBox="1"/>
            <p:nvPr/>
          </p:nvSpPr>
          <p:spPr>
            <a:xfrm>
              <a:off x="127000" y="292101"/>
              <a:ext cx="558799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5503170-DD11-BDCD-7865-E4777709AE8B}"/>
              </a:ext>
            </a:extLst>
          </p:cNvPr>
          <p:cNvSpPr txBox="1"/>
          <p:nvPr/>
        </p:nvSpPr>
        <p:spPr>
          <a:xfrm>
            <a:off x="3656958" y="3380220"/>
            <a:ext cx="7071073" cy="489364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/>
              <a:t>Молодой ученый - </a:t>
            </a:r>
            <a:r>
              <a:rPr lang="ru-RU" sz="2400" dirty="0"/>
              <a:t>это инструмент для правильного оформления библиографических ссылок.</a:t>
            </a:r>
          </a:p>
          <a:p>
            <a:endParaRPr lang="ru-RU" sz="2400" b="1" dirty="0"/>
          </a:p>
          <a:p>
            <a:r>
              <a:rPr lang="ru-RU" sz="2400" b="1" dirty="0"/>
              <a:t>Применяется актуальный ГОСТ Р 7.0.100-2018.</a:t>
            </a:r>
          </a:p>
          <a:p>
            <a:endParaRPr lang="ru-RU" sz="2400" dirty="0"/>
          </a:p>
          <a:p>
            <a:r>
              <a:rPr lang="ru-RU" sz="2400" dirty="0"/>
              <a:t>🧰Выбор из нескольких типов источника:</a:t>
            </a:r>
          </a:p>
          <a:p>
            <a:r>
              <a:rPr lang="ru-RU" sz="2400" dirty="0"/>
              <a:t>✔️Книга</a:t>
            </a:r>
          </a:p>
          <a:p>
            <a:r>
              <a:rPr lang="ru-RU" sz="2400" dirty="0"/>
              <a:t>✔️Статья из журнала</a:t>
            </a:r>
          </a:p>
          <a:p>
            <a:r>
              <a:rPr lang="ru-RU" sz="2400" dirty="0"/>
              <a:t>✔️Статья из сборника</a:t>
            </a:r>
          </a:p>
          <a:p>
            <a:r>
              <a:rPr lang="ru-RU" sz="2400" dirty="0"/>
              <a:t>✔️Диссертация или автореферат</a:t>
            </a:r>
          </a:p>
          <a:p>
            <a:r>
              <a:rPr lang="ru-RU" sz="2400" dirty="0"/>
              <a:t>✔️Интернет-ресурс</a:t>
            </a:r>
          </a:p>
          <a:p>
            <a:endParaRPr lang="ru-RU" sz="2400" dirty="0"/>
          </a:p>
          <a:p>
            <a:r>
              <a:rPr lang="ru-RU" sz="2400" dirty="0"/>
              <a:t>Бесплатно!</a:t>
            </a:r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2D7ACE7E-5786-3B97-1966-DABEABDB8650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pic>
        <p:nvPicPr>
          <p:cNvPr id="12" name="библио">
            <a:hlinkClick r:id="" action="ppaction://media"/>
            <a:extLst>
              <a:ext uri="{FF2B5EF4-FFF2-40B4-BE49-F238E27FC236}">
                <a16:creationId xmlns:a16="http://schemas.microsoft.com/office/drawing/2014/main" id="{CADD344D-33FC-F15D-3D2E-0D0F1DA953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8791" r="18814"/>
          <a:stretch>
            <a:fillRect/>
          </a:stretch>
        </p:blipFill>
        <p:spPr>
          <a:xfrm>
            <a:off x="10896599" y="3381909"/>
            <a:ext cx="6704429" cy="48919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C775318-1DC2-F6A4-DF17-95AFD7EF92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3" y="757776"/>
            <a:ext cx="2164592" cy="2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3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5CF15-4225-EACF-BADC-B732872CE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54E3665-D2BE-ABD3-FF0C-EEE92C182CA9}"/>
              </a:ext>
            </a:extLst>
          </p:cNvPr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2DD8BDF-7892-364C-0F1C-6B7777C1E3EC}"/>
                </a:ext>
              </a:extLst>
            </p:cNvPr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800BFBA-25E9-D6F9-CE1B-CE1BEF725D04}"/>
                </a:ext>
              </a:extLst>
            </p:cNvPr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6147F9AA-803F-14D6-FED4-4B8B6DB0F20E}"/>
              </a:ext>
            </a:extLst>
          </p:cNvPr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98B712A1-0954-939D-EA62-7C4847C539CC}"/>
              </a:ext>
            </a:extLst>
          </p:cNvPr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178F2496-9338-B7A5-EAFC-AD169838E62B}"/>
              </a:ext>
            </a:extLst>
          </p:cNvPr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0065997-2D71-D8CB-F7B3-EEBE09A2BA21}"/>
              </a:ext>
            </a:extLst>
          </p:cNvPr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30134677-76D5-C968-397B-35DD5157803E}"/>
              </a:ext>
            </a:extLst>
          </p:cNvPr>
          <p:cNvSpPr txBox="1"/>
          <p:nvPr/>
        </p:nvSpPr>
        <p:spPr>
          <a:xfrm>
            <a:off x="3881312" y="486086"/>
            <a:ext cx="13000059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14"/>
              </a:lnSpc>
            </a:pPr>
            <a:r>
              <a:rPr lang="ru-RU" sz="6600" spc="-103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Ссылки на источники</a:t>
            </a:r>
            <a:endParaRPr lang="en-US" sz="6600" spc="-103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EEE18B8F-C140-2558-EA93-25EB28461903}"/>
              </a:ext>
            </a:extLst>
          </p:cNvPr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5EBC1EC9-D35F-2302-B93D-1542C355DB2F}"/>
              </a:ext>
            </a:extLst>
          </p:cNvPr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E171F49B-6534-18B4-D5CA-7D50A99097E9}"/>
              </a:ext>
            </a:extLst>
          </p:cNvPr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chemeClr val="bg1">
                    <a:lumMod val="75000"/>
                  </a:schemeClr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sz="1600" spc="-28" dirty="0">
              <a:solidFill>
                <a:schemeClr val="bg1">
                  <a:lumMod val="75000"/>
                </a:schemeClr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A5C3EDA0-8D82-20D9-2BB9-A3103042519B}"/>
              </a:ext>
            </a:extLst>
          </p:cNvPr>
          <p:cNvSpPr txBox="1"/>
          <p:nvPr/>
        </p:nvSpPr>
        <p:spPr>
          <a:xfrm>
            <a:off x="883491" y="6709004"/>
            <a:ext cx="1319118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6355DE0B-19D6-8DB2-0C7B-1F368AAF50D8}"/>
              </a:ext>
            </a:extLst>
          </p:cNvPr>
          <p:cNvGrpSpPr/>
          <p:nvPr/>
        </p:nvGrpSpPr>
        <p:grpSpPr>
          <a:xfrm rot="5400000">
            <a:off x="15751410" y="514442"/>
            <a:ext cx="453685" cy="396974"/>
            <a:chOff x="0" y="0"/>
            <a:chExt cx="812800" cy="711200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FC4E2454-4666-4DD5-E1D3-27A5D60A6E06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A30D7162-79E9-699E-B738-5CCC3DBD8555}"/>
                </a:ext>
              </a:extLst>
            </p:cNvPr>
            <p:cNvSpPr txBox="1"/>
            <p:nvPr/>
          </p:nvSpPr>
          <p:spPr>
            <a:xfrm>
              <a:off x="127000" y="292101"/>
              <a:ext cx="558799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BE01E6-8E0E-132C-8484-01CB08F42A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357" y="1518756"/>
            <a:ext cx="1644564" cy="16445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F0FF0A-AAEF-F0E8-84EF-000BE8901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384" y="1810110"/>
            <a:ext cx="5153025" cy="9525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5C1966-4A69-0B9B-7F79-AD6BB051B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2384" y="3121939"/>
            <a:ext cx="2694666" cy="20606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E679979-4C7D-05FA-AD07-95FBA30D0E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244" y="3034433"/>
            <a:ext cx="1720765" cy="17207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F249A38-2AED-2555-3165-5CC86748B3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5500" y="5082433"/>
            <a:ext cx="6224555" cy="21459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98E65D3-66F7-C70A-CDCF-EA76D0C274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161" y="5220252"/>
            <a:ext cx="1829950" cy="182995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54BEFCB-FD62-AD28-74BA-7C93025365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1312" y="7817235"/>
            <a:ext cx="3881743" cy="124750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E571001-6455-0EFF-C62C-06B6723DBD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339" y="7625548"/>
            <a:ext cx="1720764" cy="172076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A96DC82-0FE8-A421-3A49-129A1F101D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81798" y="1494929"/>
            <a:ext cx="4797968" cy="163387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4A3F754-7D58-CECB-4661-FE55165CEE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425" y="1512992"/>
            <a:ext cx="1644564" cy="164456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9627F8D-1B6A-790A-ACF8-1DEC5EE4DB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34658" y="3533118"/>
            <a:ext cx="3080051" cy="1029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5DDF2F9-F0D6-7AFD-B3C2-AE13724AA01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466" y="3288517"/>
            <a:ext cx="1597510" cy="159751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0126167-FFBC-B7F3-A487-167A3F42AF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43998" y="5400973"/>
            <a:ext cx="4033957" cy="165715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0D6F2F0-971E-17C0-4B22-DB409CA7CD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5338211"/>
            <a:ext cx="1676552" cy="167655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AC1D8E5-54EE-50F2-CB77-1C0D4D799D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952537" y="3560615"/>
            <a:ext cx="2028206" cy="109030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830C0C8-ADFA-E9F6-F799-3368945EFCB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0743" y="3410071"/>
            <a:ext cx="1442621" cy="144262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9209314-FB6D-072C-4EDD-1EA1818BC88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84031" y="7743357"/>
            <a:ext cx="2627604" cy="1670449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D2417E8-DFB8-D199-A0E5-C9934629F6C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635" y="7751279"/>
            <a:ext cx="1433792" cy="14337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9059A9-894B-2619-F3A2-095921D13B5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341830"/>
            <a:ext cx="2247900" cy="224790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2" name="TextBox 26">
            <a:extLst>
              <a:ext uri="{FF2B5EF4-FFF2-40B4-BE49-F238E27FC236}">
                <a16:creationId xmlns:a16="http://schemas.microsoft.com/office/drawing/2014/main" id="{AB72CBB8-89C9-3F97-522F-9687BD00FB81}"/>
              </a:ext>
            </a:extLst>
          </p:cNvPr>
          <p:cNvSpPr txBox="1"/>
          <p:nvPr/>
        </p:nvSpPr>
        <p:spPr>
          <a:xfrm>
            <a:off x="740231" y="2883760"/>
            <a:ext cx="160563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мой </a:t>
            </a:r>
            <a:r>
              <a:rPr lang="en-US" b="1" spc="-28" dirty="0" err="1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Taplink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B0217AA-CF6A-4619-AE68-15AD401A4B5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890097" y="7856188"/>
            <a:ext cx="2797704" cy="117798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F954A6B-6809-652B-DD45-E6C063F9048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682" y="7702052"/>
            <a:ext cx="1480778" cy="148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52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359427" y="3322793"/>
            <a:ext cx="5621749" cy="5935507"/>
            <a:chOff x="0" y="0"/>
            <a:chExt cx="1480625" cy="9322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80625" cy="932239"/>
            </a:xfrm>
            <a:custGeom>
              <a:avLst/>
              <a:gdLst/>
              <a:ahLst/>
              <a:cxnLst/>
              <a:rect l="l" t="t" r="r" b="b"/>
              <a:pathLst>
                <a:path w="1480625" h="932239">
                  <a:moveTo>
                    <a:pt x="41314" y="0"/>
                  </a:moveTo>
                  <a:lnTo>
                    <a:pt x="1439311" y="0"/>
                  </a:lnTo>
                  <a:cubicBezTo>
                    <a:pt x="1462128" y="0"/>
                    <a:pt x="1480625" y="18497"/>
                    <a:pt x="1480625" y="41314"/>
                  </a:cubicBezTo>
                  <a:lnTo>
                    <a:pt x="1480625" y="890925"/>
                  </a:lnTo>
                  <a:cubicBezTo>
                    <a:pt x="1480625" y="913742"/>
                    <a:pt x="1462128" y="932239"/>
                    <a:pt x="1439311" y="932239"/>
                  </a:cubicBezTo>
                  <a:lnTo>
                    <a:pt x="41314" y="932239"/>
                  </a:lnTo>
                  <a:cubicBezTo>
                    <a:pt x="18497" y="932239"/>
                    <a:pt x="0" y="913742"/>
                    <a:pt x="0" y="890925"/>
                  </a:cubicBezTo>
                  <a:lnTo>
                    <a:pt x="0" y="41314"/>
                  </a:lnTo>
                  <a:cubicBezTo>
                    <a:pt x="0" y="18497"/>
                    <a:pt x="18497" y="0"/>
                    <a:pt x="41314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8C52FF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1480625" cy="932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5400000">
            <a:off x="4331072" y="1057055"/>
            <a:ext cx="453685" cy="396974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006372" y="964249"/>
            <a:ext cx="12474543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39"/>
              </a:lnSpc>
            </a:pPr>
            <a:r>
              <a:rPr lang="ru-RU" sz="7223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Изображение с </a:t>
            </a:r>
            <a:r>
              <a:rPr lang="ru-RU" sz="7223" spc="-108" dirty="0">
                <a:solidFill>
                  <a:srgbClr val="8C52FF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Reesha"/>
                <a:sym typeface="Reesha"/>
              </a:rPr>
              <a:t>п</a:t>
            </a:r>
            <a:r>
              <a:rPr lang="ru-RU" sz="7223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омощью нейросети</a:t>
            </a:r>
            <a:endParaRPr lang="en-US" sz="7223" spc="-108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4994160" y="2872251"/>
            <a:ext cx="837176" cy="84293"/>
            <a:chOff x="0" y="0"/>
            <a:chExt cx="220491" cy="2220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0491" cy="22201"/>
            </a:xfrm>
            <a:custGeom>
              <a:avLst/>
              <a:gdLst/>
              <a:ahLst/>
              <a:cxnLst/>
              <a:rect l="l" t="t" r="r" b="b"/>
              <a:pathLst>
                <a:path w="220491" h="22201">
                  <a:moveTo>
                    <a:pt x="0" y="0"/>
                  </a:moveTo>
                  <a:lnTo>
                    <a:pt x="220491" y="0"/>
                  </a:lnTo>
                  <a:lnTo>
                    <a:pt x="220491" y="22201"/>
                  </a:lnTo>
                  <a:lnTo>
                    <a:pt x="0" y="22201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220491" cy="22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6F4A0F3-9091-9892-91C4-ACA2348BF540}"/>
              </a:ext>
            </a:extLst>
          </p:cNvPr>
          <p:cNvSpPr txBox="1"/>
          <p:nvPr/>
        </p:nvSpPr>
        <p:spPr>
          <a:xfrm>
            <a:off x="4593358" y="3670631"/>
            <a:ext cx="508404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Fusion </a:t>
            </a:r>
            <a:r>
              <a:rPr lang="ru-RU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Brain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– нейросеть для создания изображений как по текстовому описанию, так и с помощью редактирования других изображений. </a:t>
            </a:r>
          </a:p>
          <a:p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Известна так же, как «Кандинский 2.0», и является российским аналогом </a:t>
            </a:r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Midjourney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Разработана компанией Сбер, интерфейс представлен на русском. Является бесплатной платформой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  <p:pic>
        <p:nvPicPr>
          <p:cNvPr id="33" name="ae_1_video.mp4">
            <a:hlinkClick r:id="" action="ppaction://media"/>
            <a:extLst>
              <a:ext uri="{FF2B5EF4-FFF2-40B4-BE49-F238E27FC236}">
                <a16:creationId xmlns:a16="http://schemas.microsoft.com/office/drawing/2014/main" id="{41C058DB-8697-8C88-90BA-DA99485205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6574" y="3319847"/>
            <a:ext cx="5943600" cy="59343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A63FFA-789A-837F-225F-54935857C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485" y="673416"/>
            <a:ext cx="2283128" cy="2283128"/>
          </a:xfrm>
          <a:prstGeom prst="rect">
            <a:avLst/>
          </a:prstGeom>
        </p:spPr>
      </p:pic>
      <p:sp>
        <p:nvSpPr>
          <p:cNvPr id="14" name="TextBox 26">
            <a:extLst>
              <a:ext uri="{FF2B5EF4-FFF2-40B4-BE49-F238E27FC236}">
                <a16:creationId xmlns:a16="http://schemas.microsoft.com/office/drawing/2014/main" id="{1144B176-ECEA-7DC5-FDA1-DAF4CD139004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1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5400000">
            <a:off x="4331072" y="1057055"/>
            <a:ext cx="453685" cy="396974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006372" y="964249"/>
            <a:ext cx="1239813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39"/>
              </a:lnSpc>
            </a:pPr>
            <a:r>
              <a:rPr lang="ru-RU" sz="6000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Рабочее </a:t>
            </a:r>
            <a:r>
              <a:rPr lang="ru-RU" sz="6000" spc="-108" dirty="0">
                <a:solidFill>
                  <a:srgbClr val="8C52FF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Reesha"/>
                <a:sym typeface="Reesha"/>
              </a:rPr>
              <a:t>п</a:t>
            </a:r>
            <a:r>
              <a:rPr lang="ru-RU" sz="6000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ространство </a:t>
            </a:r>
            <a:r>
              <a:rPr lang="en-US" sz="6000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Fusion</a:t>
            </a:r>
            <a:r>
              <a:rPr lang="ru-RU" sz="6000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 </a:t>
            </a:r>
            <a:r>
              <a:rPr lang="en-US" sz="6000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Brain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5006372" y="2319052"/>
            <a:ext cx="837176" cy="84293"/>
            <a:chOff x="0" y="0"/>
            <a:chExt cx="220491" cy="2220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0491" cy="22201"/>
            </a:xfrm>
            <a:custGeom>
              <a:avLst/>
              <a:gdLst/>
              <a:ahLst/>
              <a:cxnLst/>
              <a:rect l="l" t="t" r="r" b="b"/>
              <a:pathLst>
                <a:path w="220491" h="22201">
                  <a:moveTo>
                    <a:pt x="0" y="0"/>
                  </a:moveTo>
                  <a:lnTo>
                    <a:pt x="220491" y="0"/>
                  </a:lnTo>
                  <a:lnTo>
                    <a:pt x="220491" y="22201"/>
                  </a:lnTo>
                  <a:lnTo>
                    <a:pt x="0" y="22201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220491" cy="22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pic>
        <p:nvPicPr>
          <p:cNvPr id="5" name="60fps_vid1ru">
            <a:hlinkClick r:id="" action="ppaction://media"/>
            <a:extLst>
              <a:ext uri="{FF2B5EF4-FFF2-40B4-BE49-F238E27FC236}">
                <a16:creationId xmlns:a16="http://schemas.microsoft.com/office/drawing/2014/main" id="{BC777FB0-49DA-ED20-A2D2-3D8590273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7782" y="2589291"/>
            <a:ext cx="12233875" cy="74040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8AF2AD-1895-E9A1-987C-8608337A14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485" y="673416"/>
            <a:ext cx="2283128" cy="2283128"/>
          </a:xfrm>
          <a:prstGeom prst="rect">
            <a:avLst/>
          </a:prstGeom>
        </p:spPr>
      </p:pic>
      <p:sp>
        <p:nvSpPr>
          <p:cNvPr id="12" name="TextBox 26">
            <a:extLst>
              <a:ext uri="{FF2B5EF4-FFF2-40B4-BE49-F238E27FC236}">
                <a16:creationId xmlns:a16="http://schemas.microsoft.com/office/drawing/2014/main" id="{831B16F8-3A18-F1E4-E84C-B373ECA14F44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</p:spTree>
    <p:extLst>
      <p:ext uri="{BB962C8B-B14F-4D97-AF65-F5344CB8AC3E}">
        <p14:creationId xmlns:p14="http://schemas.microsoft.com/office/powerpoint/2010/main" val="354314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5400000">
            <a:off x="4331072" y="1057055"/>
            <a:ext cx="453685" cy="396974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006372" y="964249"/>
            <a:ext cx="1239813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39"/>
              </a:lnSpc>
            </a:pPr>
            <a:r>
              <a:rPr lang="ru-RU" sz="6000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Рабочее </a:t>
            </a:r>
            <a:r>
              <a:rPr lang="ru-RU" sz="6000" spc="-108" dirty="0">
                <a:solidFill>
                  <a:srgbClr val="8C52FF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Reesha"/>
                <a:sym typeface="Reesha"/>
              </a:rPr>
              <a:t>п</a:t>
            </a:r>
            <a:r>
              <a:rPr lang="ru-RU" sz="6000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ространство </a:t>
            </a:r>
            <a:r>
              <a:rPr lang="en-US" sz="6000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Fusion</a:t>
            </a:r>
            <a:r>
              <a:rPr lang="ru-RU" sz="6000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 </a:t>
            </a:r>
            <a:r>
              <a:rPr lang="en-US" sz="6000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Brain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5006372" y="2319052"/>
            <a:ext cx="837176" cy="84293"/>
            <a:chOff x="0" y="0"/>
            <a:chExt cx="220491" cy="2220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0491" cy="22201"/>
            </a:xfrm>
            <a:custGeom>
              <a:avLst/>
              <a:gdLst/>
              <a:ahLst/>
              <a:cxnLst/>
              <a:rect l="l" t="t" r="r" b="b"/>
              <a:pathLst>
                <a:path w="220491" h="22201">
                  <a:moveTo>
                    <a:pt x="0" y="0"/>
                  </a:moveTo>
                  <a:lnTo>
                    <a:pt x="220491" y="0"/>
                  </a:lnTo>
                  <a:lnTo>
                    <a:pt x="220491" y="22201"/>
                  </a:lnTo>
                  <a:lnTo>
                    <a:pt x="0" y="22201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220491" cy="22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pic>
        <p:nvPicPr>
          <p:cNvPr id="10" name="60fps_vid2ru">
            <a:hlinkClick r:id="" action="ppaction://media"/>
            <a:extLst>
              <a:ext uri="{FF2B5EF4-FFF2-40B4-BE49-F238E27FC236}">
                <a16:creationId xmlns:a16="http://schemas.microsoft.com/office/drawing/2014/main" id="{391EA8A5-CF8E-8DAA-1D4C-0E66BC674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9853" y="2585112"/>
            <a:ext cx="12398137" cy="7503495"/>
          </a:xfrm>
          <a:prstGeom prst="rect">
            <a:avLst/>
          </a:prstGeom>
        </p:spPr>
      </p:pic>
      <p:sp>
        <p:nvSpPr>
          <p:cNvPr id="5" name="TextBox 26">
            <a:extLst>
              <a:ext uri="{FF2B5EF4-FFF2-40B4-BE49-F238E27FC236}">
                <a16:creationId xmlns:a16="http://schemas.microsoft.com/office/drawing/2014/main" id="{33C46A79-63A2-031A-F74F-59DB58A8CE33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D2BB309-0360-05AB-A03B-D5FC888CD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485" y="673416"/>
            <a:ext cx="2283128" cy="228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6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5400000">
            <a:off x="4331072" y="1057055"/>
            <a:ext cx="453685" cy="396974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006372" y="964249"/>
            <a:ext cx="1239813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39"/>
              </a:lnSpc>
            </a:pPr>
            <a:r>
              <a:rPr lang="ru-RU" sz="6000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Рабочее </a:t>
            </a:r>
            <a:r>
              <a:rPr lang="ru-RU" sz="6000" spc="-108" dirty="0">
                <a:solidFill>
                  <a:srgbClr val="8C52FF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Reesha"/>
                <a:sym typeface="Reesha"/>
              </a:rPr>
              <a:t>п</a:t>
            </a:r>
            <a:r>
              <a:rPr lang="ru-RU" sz="6000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ространство </a:t>
            </a:r>
            <a:r>
              <a:rPr lang="en-US" sz="6000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Fusion</a:t>
            </a:r>
            <a:r>
              <a:rPr lang="ru-RU" sz="6000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 </a:t>
            </a:r>
            <a:r>
              <a:rPr lang="en-US" sz="6000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Brain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5006372" y="2319052"/>
            <a:ext cx="837176" cy="84293"/>
            <a:chOff x="0" y="0"/>
            <a:chExt cx="220491" cy="2220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0491" cy="22201"/>
            </a:xfrm>
            <a:custGeom>
              <a:avLst/>
              <a:gdLst/>
              <a:ahLst/>
              <a:cxnLst/>
              <a:rect l="l" t="t" r="r" b="b"/>
              <a:pathLst>
                <a:path w="220491" h="22201">
                  <a:moveTo>
                    <a:pt x="0" y="0"/>
                  </a:moveTo>
                  <a:lnTo>
                    <a:pt x="220491" y="0"/>
                  </a:lnTo>
                  <a:lnTo>
                    <a:pt x="220491" y="22201"/>
                  </a:lnTo>
                  <a:lnTo>
                    <a:pt x="0" y="22201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220491" cy="22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pic>
        <p:nvPicPr>
          <p:cNvPr id="5" name="60fps_vid3ru">
            <a:hlinkClick r:id="" action="ppaction://media"/>
            <a:extLst>
              <a:ext uri="{FF2B5EF4-FFF2-40B4-BE49-F238E27FC236}">
                <a16:creationId xmlns:a16="http://schemas.microsoft.com/office/drawing/2014/main" id="{9D10D4C7-8656-193D-6D76-64ECB55B8D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7015" y="2527042"/>
            <a:ext cx="12398137" cy="75034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6C0363-81D0-F157-0A76-A5DC9A791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485" y="673416"/>
            <a:ext cx="2283128" cy="2283128"/>
          </a:xfrm>
          <a:prstGeom prst="rect">
            <a:avLst/>
          </a:prstGeom>
        </p:spPr>
      </p:pic>
      <p:sp>
        <p:nvSpPr>
          <p:cNvPr id="12" name="TextBox 26">
            <a:extLst>
              <a:ext uri="{FF2B5EF4-FFF2-40B4-BE49-F238E27FC236}">
                <a16:creationId xmlns:a16="http://schemas.microsoft.com/office/drawing/2014/main" id="{5700F06C-1D1A-8122-A3DF-E60CC92393E6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</p:spTree>
    <p:extLst>
      <p:ext uri="{BB962C8B-B14F-4D97-AF65-F5344CB8AC3E}">
        <p14:creationId xmlns:p14="http://schemas.microsoft.com/office/powerpoint/2010/main" val="248000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5400000">
            <a:off x="4331072" y="1057055"/>
            <a:ext cx="453685" cy="396974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006372" y="964249"/>
            <a:ext cx="1239813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39"/>
              </a:lnSpc>
            </a:pPr>
            <a:r>
              <a:rPr lang="ru-RU" sz="6000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Версии и стили </a:t>
            </a:r>
          </a:p>
          <a:p>
            <a:pPr algn="l">
              <a:lnSpc>
                <a:spcPts val="4839"/>
              </a:lnSpc>
            </a:pPr>
            <a:r>
              <a:rPr lang="en-US" sz="6000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Fusion</a:t>
            </a:r>
            <a:r>
              <a:rPr lang="ru-RU" sz="6000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 </a:t>
            </a:r>
            <a:r>
              <a:rPr lang="en-US" sz="6000" spc="-108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Brain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5006372" y="2319052"/>
            <a:ext cx="837176" cy="84293"/>
            <a:chOff x="0" y="0"/>
            <a:chExt cx="220491" cy="2220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0491" cy="22201"/>
            </a:xfrm>
            <a:custGeom>
              <a:avLst/>
              <a:gdLst/>
              <a:ahLst/>
              <a:cxnLst/>
              <a:rect l="l" t="t" r="r" b="b"/>
              <a:pathLst>
                <a:path w="220491" h="22201">
                  <a:moveTo>
                    <a:pt x="0" y="0"/>
                  </a:moveTo>
                  <a:lnTo>
                    <a:pt x="220491" y="0"/>
                  </a:lnTo>
                  <a:lnTo>
                    <a:pt x="220491" y="22201"/>
                  </a:lnTo>
                  <a:lnTo>
                    <a:pt x="0" y="22201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220491" cy="22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91C786-75E5-5A6A-1779-DD7575B3C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"/>
          <a:stretch>
            <a:fillRect/>
          </a:stretch>
        </p:blipFill>
        <p:spPr>
          <a:xfrm>
            <a:off x="8417078" y="2807783"/>
            <a:ext cx="3962400" cy="3858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EE4ECA4-8C2F-681B-AAE4-FEEC84A0F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183" y="453587"/>
            <a:ext cx="3891503" cy="937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446D30A-DE6E-D5A0-FEAF-FA0D54D416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864" y="6957305"/>
            <a:ext cx="5804826" cy="287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AD739C6-2789-CBE9-4AA9-9C6E88517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69" y="2833962"/>
            <a:ext cx="3902204" cy="5382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C7F6355-65BD-C220-3B72-7CD7DF11F6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70" y="8211472"/>
            <a:ext cx="3902204" cy="77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26">
            <a:extLst>
              <a:ext uri="{FF2B5EF4-FFF2-40B4-BE49-F238E27FC236}">
                <a16:creationId xmlns:a16="http://schemas.microsoft.com/office/drawing/2014/main" id="{28DEF57F-B7AA-D345-1ECE-1B0825B7F2A3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5B4B86-2409-D3AD-8620-74E1B90930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485" y="673416"/>
            <a:ext cx="2283128" cy="228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20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184772" y="743340"/>
            <a:ext cx="8217245" cy="459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8"/>
              </a:lnSpc>
            </a:pPr>
            <a:r>
              <a:rPr lang="ru-RU" sz="4997" spc="-74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Личный </a:t>
            </a:r>
            <a:r>
              <a:rPr lang="ru-RU" sz="4997" spc="-74" dirty="0">
                <a:solidFill>
                  <a:srgbClr val="8C52FF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Reesha"/>
                <a:sym typeface="Reesha"/>
              </a:rPr>
              <a:t>п</a:t>
            </a:r>
            <a:r>
              <a:rPr lang="ru-RU" sz="4997" spc="-74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омощник</a:t>
            </a:r>
            <a:endParaRPr lang="en-US" sz="4997" spc="-74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184771" y="1924920"/>
            <a:ext cx="8217245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 err="1"/>
              <a:t>Sider</a:t>
            </a:r>
            <a:r>
              <a:rPr lang="ru-RU" sz="2400" dirty="0"/>
              <a:t> — </a:t>
            </a:r>
            <a:r>
              <a:rPr lang="ru-RU" sz="2400" b="1" dirty="0"/>
              <a:t>нейросеть-ассистент</a:t>
            </a:r>
            <a:r>
              <a:rPr lang="ru-RU" sz="2400" dirty="0"/>
              <a:t>, которая объединяет несколько AI-моделей и помогает работать с текстом, PDF, видео и изображениями. Сервис предназначен для упрощения работы с текстовой информацией и повышения продуктивности. </a:t>
            </a:r>
          </a:p>
          <a:p>
            <a:r>
              <a:rPr lang="ru-RU" sz="2400" b="1" dirty="0"/>
              <a:t>Некоторые функции </a:t>
            </a:r>
            <a:r>
              <a:rPr lang="ru-RU" sz="2400" b="1" dirty="0" err="1"/>
              <a:t>Sider</a:t>
            </a:r>
            <a:r>
              <a:rPr lang="ru-RU" sz="2400" b="1" dirty="0"/>
              <a:t>:</a:t>
            </a:r>
            <a:endParaRPr lang="ru-RU" sz="2400" dirty="0"/>
          </a:p>
          <a:p>
            <a:r>
              <a:rPr lang="ru-RU" sz="2400" b="1" dirty="0" err="1"/>
              <a:t>Мультимодельный</a:t>
            </a:r>
            <a:r>
              <a:rPr lang="ru-RU" sz="2400" b="1" dirty="0"/>
              <a:t> чат</a:t>
            </a:r>
            <a:r>
              <a:rPr lang="ru-RU" sz="2400" dirty="0"/>
              <a:t>. Позволяет работать сразу с несколькими моделями ИИ, среди которых GPT-4o, </a:t>
            </a:r>
            <a:r>
              <a:rPr lang="ru-RU" sz="2400" dirty="0" err="1"/>
              <a:t>Claude</a:t>
            </a:r>
            <a:r>
              <a:rPr lang="ru-RU" sz="2400" dirty="0"/>
              <a:t> 3.5, Gemini 2.0 и другие.</a:t>
            </a:r>
          </a:p>
          <a:p>
            <a:r>
              <a:rPr lang="ru-RU" sz="2400" b="1" dirty="0"/>
              <a:t>Помощник на экране</a:t>
            </a:r>
            <a:r>
              <a:rPr lang="ru-RU" sz="2400" dirty="0"/>
              <a:t>. С помощью </a:t>
            </a:r>
            <a:r>
              <a:rPr lang="ru-RU" sz="2400" dirty="0" err="1"/>
              <a:t>ChatScreen</a:t>
            </a:r>
            <a:r>
              <a:rPr lang="ru-RU" sz="2400" dirty="0"/>
              <a:t> можно сделать скриншот, и нейросеть распознаёт текст, объяснит его, переведёт или даже дополнит.</a:t>
            </a:r>
          </a:p>
          <a:p>
            <a:r>
              <a:rPr lang="ru-RU" sz="2400" b="1" dirty="0"/>
              <a:t>Поддержка более 30 форматов файлов</a:t>
            </a:r>
            <a:r>
              <a:rPr lang="ru-RU" sz="2400" dirty="0"/>
              <a:t>. </a:t>
            </a:r>
            <a:r>
              <a:rPr lang="ru-RU" sz="2400" dirty="0" err="1"/>
              <a:t>Sider</a:t>
            </a:r>
            <a:r>
              <a:rPr lang="ru-RU" sz="2400" dirty="0"/>
              <a:t> умеет работать с PDF, Word, Excel, PowerPoint, а также изображениями, таблицами и даже кодом.</a:t>
            </a:r>
          </a:p>
          <a:p>
            <a:r>
              <a:rPr lang="ru-RU" sz="2400" b="1" dirty="0"/>
              <a:t>Оптическое распознавание текста</a:t>
            </a:r>
            <a:r>
              <a:rPr lang="ru-RU" sz="2400" dirty="0"/>
              <a:t>. </a:t>
            </a:r>
            <a:r>
              <a:rPr lang="ru-RU" sz="2400" dirty="0" err="1"/>
              <a:t>Sider</a:t>
            </a:r>
            <a:r>
              <a:rPr lang="ru-RU" sz="2400" dirty="0"/>
              <a:t> помогает извлекать текст с картинок и скриншотов в редактируемый формат.</a:t>
            </a:r>
          </a:p>
          <a:p>
            <a:r>
              <a:rPr lang="ru-RU" sz="2400" b="1" dirty="0"/>
              <a:t>Групповой чат</a:t>
            </a:r>
            <a:r>
              <a:rPr lang="ru-RU" sz="2400" dirty="0"/>
              <a:t>. Позволяет вести диалог сразу с несколькими ИИ в одном чате, чтобы сравнить их мнения и выбрать лучший ответ.</a:t>
            </a:r>
          </a:p>
          <a:p>
            <a:r>
              <a:rPr lang="ru-RU" sz="2400" b="1" dirty="0"/>
              <a:t>50+ языков и гибкие настройки</a:t>
            </a:r>
            <a:r>
              <a:rPr lang="ru-RU" sz="2400" dirty="0"/>
              <a:t>. </a:t>
            </a:r>
            <a:r>
              <a:rPr lang="ru-RU" sz="2400" dirty="0" err="1"/>
              <a:t>Sider</a:t>
            </a:r>
            <a:r>
              <a:rPr lang="ru-RU" sz="2400" dirty="0"/>
              <a:t> адаптирует перевод под контекст, учитывает стиль, формулировки и уровень сложности текста.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4184772" y="1260670"/>
            <a:ext cx="837176" cy="84293"/>
            <a:chOff x="0" y="0"/>
            <a:chExt cx="220491" cy="2220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0491" cy="22201"/>
            </a:xfrm>
            <a:custGeom>
              <a:avLst/>
              <a:gdLst/>
              <a:ahLst/>
              <a:cxnLst/>
              <a:rect l="l" t="t" r="r" b="b"/>
              <a:pathLst>
                <a:path w="220491" h="22201">
                  <a:moveTo>
                    <a:pt x="0" y="0"/>
                  </a:moveTo>
                  <a:lnTo>
                    <a:pt x="220491" y="0"/>
                  </a:lnTo>
                  <a:lnTo>
                    <a:pt x="220491" y="22201"/>
                  </a:lnTo>
                  <a:lnTo>
                    <a:pt x="0" y="22201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220491" cy="22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5400000">
            <a:off x="11757955" y="710667"/>
            <a:ext cx="453685" cy="396974"/>
            <a:chOff x="0" y="0"/>
            <a:chExt cx="812800" cy="7112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B30A2D5-F95D-FDBD-F670-E677F2EDC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9576" y="523532"/>
            <a:ext cx="2315701" cy="10831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3FA60B7-1352-40B3-2951-11F50DB37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00" y="1924920"/>
            <a:ext cx="5311654" cy="7779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26">
            <a:extLst>
              <a:ext uri="{FF2B5EF4-FFF2-40B4-BE49-F238E27FC236}">
                <a16:creationId xmlns:a16="http://schemas.microsoft.com/office/drawing/2014/main" id="{7D7AACDA-6A58-1526-C53B-5219C79CD176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73E65C-61EE-B082-7E2B-9EE841C69F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8" y="972500"/>
            <a:ext cx="1944382" cy="194438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4F23B-EE41-20DD-143F-FBCDD111C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721A6B3-7744-D7DE-9B1D-F5B4616E6715}"/>
              </a:ext>
            </a:extLst>
          </p:cNvPr>
          <p:cNvGrpSpPr/>
          <p:nvPr/>
        </p:nvGrpSpPr>
        <p:grpSpPr>
          <a:xfrm>
            <a:off x="0" y="-499036"/>
            <a:ext cx="3086100" cy="11285072"/>
            <a:chOff x="0" y="0"/>
            <a:chExt cx="812800" cy="2972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B8A15DA-F794-EE3F-DE7E-64E93003A0E3}"/>
                </a:ext>
              </a:extLst>
            </p:cNvPr>
            <p:cNvSpPr/>
            <p:nvPr/>
          </p:nvSpPr>
          <p:spPr>
            <a:xfrm>
              <a:off x="0" y="0"/>
              <a:ext cx="812800" cy="2972200"/>
            </a:xfrm>
            <a:custGeom>
              <a:avLst/>
              <a:gdLst/>
              <a:ahLst/>
              <a:cxnLst/>
              <a:rect l="l" t="t" r="r" b="b"/>
              <a:pathLst>
                <a:path w="812800" h="2972200">
                  <a:moveTo>
                    <a:pt x="0" y="0"/>
                  </a:moveTo>
                  <a:lnTo>
                    <a:pt x="812800" y="0"/>
                  </a:lnTo>
                  <a:lnTo>
                    <a:pt x="812800" y="2972200"/>
                  </a:lnTo>
                  <a:lnTo>
                    <a:pt x="0" y="297220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8C52FF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4AC657B-90FD-7966-9ABF-7CFF35A7485B}"/>
                </a:ext>
              </a:extLst>
            </p:cNvPr>
            <p:cNvSpPr txBox="1"/>
            <p:nvPr/>
          </p:nvSpPr>
          <p:spPr>
            <a:xfrm>
              <a:off x="0" y="-38100"/>
              <a:ext cx="812800" cy="301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2EFAFF3D-319F-62FD-17FA-EA7D9D3FEE59}"/>
              </a:ext>
            </a:extLst>
          </p:cNvPr>
          <p:cNvSpPr/>
          <p:nvPr/>
        </p:nvSpPr>
        <p:spPr>
          <a:xfrm>
            <a:off x="846106" y="4988658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D9570191-CD5F-CAB3-4A28-8ACE3D919CAC}"/>
              </a:ext>
            </a:extLst>
          </p:cNvPr>
          <p:cNvSpPr/>
          <p:nvPr/>
        </p:nvSpPr>
        <p:spPr>
          <a:xfrm>
            <a:off x="846106" y="5718706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763A5B1C-A391-4051-0CE2-D51BC11743E8}"/>
              </a:ext>
            </a:extLst>
          </p:cNvPr>
          <p:cNvSpPr/>
          <p:nvPr/>
        </p:nvSpPr>
        <p:spPr>
          <a:xfrm>
            <a:off x="846106" y="6448754"/>
            <a:ext cx="1393888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4B0530A-E82C-88D1-9AE2-8C5FBA73B313}"/>
              </a:ext>
            </a:extLst>
          </p:cNvPr>
          <p:cNvSpPr/>
          <p:nvPr/>
        </p:nvSpPr>
        <p:spPr>
          <a:xfrm>
            <a:off x="1349489" y="9064739"/>
            <a:ext cx="387121" cy="387121"/>
          </a:xfrm>
          <a:custGeom>
            <a:avLst/>
            <a:gdLst/>
            <a:ahLst/>
            <a:cxnLst/>
            <a:rect l="l" t="t" r="r" b="b"/>
            <a:pathLst>
              <a:path w="387121" h="387121">
                <a:moveTo>
                  <a:pt x="0" y="0"/>
                </a:moveTo>
                <a:lnTo>
                  <a:pt x="387122" y="0"/>
                </a:lnTo>
                <a:lnTo>
                  <a:pt x="387122" y="387122"/>
                </a:lnTo>
                <a:lnTo>
                  <a:pt x="0" y="38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5CBA30BA-3E33-ECD2-82AC-14F7EFD07F40}"/>
              </a:ext>
            </a:extLst>
          </p:cNvPr>
          <p:cNvSpPr txBox="1"/>
          <p:nvPr/>
        </p:nvSpPr>
        <p:spPr>
          <a:xfrm>
            <a:off x="4184772" y="743340"/>
            <a:ext cx="8217245" cy="459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8"/>
              </a:lnSpc>
            </a:pPr>
            <a:r>
              <a:rPr lang="ru-RU" sz="4997" spc="-74" dirty="0">
                <a:solidFill>
                  <a:srgbClr val="8C52FF"/>
                </a:solidFill>
                <a:latin typeface="Reesha"/>
                <a:ea typeface="Reesha"/>
                <a:cs typeface="Reesha"/>
                <a:sym typeface="Reesha"/>
              </a:rPr>
              <a:t>Инструменты</a:t>
            </a:r>
            <a:endParaRPr lang="en-US" sz="4997" spc="-74" dirty="0">
              <a:solidFill>
                <a:srgbClr val="8C52FF"/>
              </a:solidFill>
              <a:latin typeface="Reesha"/>
              <a:ea typeface="Reesha"/>
              <a:cs typeface="Reesha"/>
              <a:sym typeface="Reesha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2C25AE7-CEE7-98ED-1C9C-7FF0B2C67D57}"/>
              </a:ext>
            </a:extLst>
          </p:cNvPr>
          <p:cNvSpPr txBox="1"/>
          <p:nvPr/>
        </p:nvSpPr>
        <p:spPr>
          <a:xfrm>
            <a:off x="1061365" y="4518859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b="1" spc="-28" dirty="0">
                <a:solidFill>
                  <a:schemeClr val="bg1">
                    <a:lumMod val="75000"/>
                  </a:schemeClr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Главная</a:t>
            </a:r>
            <a:endParaRPr lang="en-US" sz="1600" b="1" spc="-28" dirty="0">
              <a:solidFill>
                <a:schemeClr val="bg1">
                  <a:lumMod val="75000"/>
                </a:schemeClr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91CC61FA-6594-CE51-4857-30AC6B3412CA}"/>
              </a:ext>
            </a:extLst>
          </p:cNvPr>
          <p:cNvSpPr txBox="1"/>
          <p:nvPr/>
        </p:nvSpPr>
        <p:spPr>
          <a:xfrm>
            <a:off x="1061365" y="5248907"/>
            <a:ext cx="96337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Обо мне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A8D3B116-F3EA-1667-488C-EE983FEA6B44}"/>
              </a:ext>
            </a:extLst>
          </p:cNvPr>
          <p:cNvSpPr txBox="1"/>
          <p:nvPr/>
        </p:nvSpPr>
        <p:spPr>
          <a:xfrm>
            <a:off x="1061365" y="5978955"/>
            <a:ext cx="963370" cy="22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7030A0"/>
                </a:solidFill>
                <a:latin typeface="Open Sauce"/>
                <a:ea typeface="Open Sauce"/>
                <a:cs typeface="Open Sauce"/>
                <a:sym typeface="Open Sauce"/>
              </a:rPr>
              <a:t>Практика</a:t>
            </a:r>
            <a:endParaRPr lang="en-US" b="1" spc="-28" dirty="0">
              <a:solidFill>
                <a:srgbClr val="7030A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8822702F-0FE1-7463-D2CB-62EB1E7B6F7C}"/>
              </a:ext>
            </a:extLst>
          </p:cNvPr>
          <p:cNvSpPr txBox="1"/>
          <p:nvPr/>
        </p:nvSpPr>
        <p:spPr>
          <a:xfrm>
            <a:off x="883491" y="6709004"/>
            <a:ext cx="1319118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600" spc="-28" dirty="0">
                <a:solidFill>
                  <a:srgbClr val="A6A6A6"/>
                </a:solidFill>
                <a:latin typeface="Open Sauce"/>
                <a:ea typeface="Open Sauce"/>
                <a:cs typeface="Open Sauce"/>
                <a:sym typeface="Open Sauce"/>
              </a:rPr>
              <a:t>Источники</a:t>
            </a:r>
            <a:endParaRPr lang="en-US" sz="1600" spc="-28" dirty="0">
              <a:solidFill>
                <a:srgbClr val="A6A6A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DF2B1432-06CE-E483-901E-DBA5B9F92F8C}"/>
              </a:ext>
            </a:extLst>
          </p:cNvPr>
          <p:cNvGrpSpPr/>
          <p:nvPr/>
        </p:nvGrpSpPr>
        <p:grpSpPr>
          <a:xfrm>
            <a:off x="4184772" y="1260670"/>
            <a:ext cx="837176" cy="84293"/>
            <a:chOff x="0" y="0"/>
            <a:chExt cx="220491" cy="22201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ED5ADC69-E65A-8275-C2F1-F286901E3853}"/>
                </a:ext>
              </a:extLst>
            </p:cNvPr>
            <p:cNvSpPr/>
            <p:nvPr/>
          </p:nvSpPr>
          <p:spPr>
            <a:xfrm>
              <a:off x="0" y="0"/>
              <a:ext cx="220491" cy="22201"/>
            </a:xfrm>
            <a:custGeom>
              <a:avLst/>
              <a:gdLst/>
              <a:ahLst/>
              <a:cxnLst/>
              <a:rect l="l" t="t" r="r" b="b"/>
              <a:pathLst>
                <a:path w="220491" h="22201">
                  <a:moveTo>
                    <a:pt x="0" y="0"/>
                  </a:moveTo>
                  <a:lnTo>
                    <a:pt x="220491" y="0"/>
                  </a:lnTo>
                  <a:lnTo>
                    <a:pt x="220491" y="22201"/>
                  </a:lnTo>
                  <a:lnTo>
                    <a:pt x="0" y="22201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D4927E73-A42D-56F4-755C-139A1A79A171}"/>
                </a:ext>
              </a:extLst>
            </p:cNvPr>
            <p:cNvSpPr txBox="1"/>
            <p:nvPr/>
          </p:nvSpPr>
          <p:spPr>
            <a:xfrm>
              <a:off x="0" y="0"/>
              <a:ext cx="220491" cy="22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F6684386-312B-99CE-B095-A8E615A20DF0}"/>
              </a:ext>
            </a:extLst>
          </p:cNvPr>
          <p:cNvGrpSpPr/>
          <p:nvPr/>
        </p:nvGrpSpPr>
        <p:grpSpPr>
          <a:xfrm rot="5400000">
            <a:off x="10030044" y="713723"/>
            <a:ext cx="453685" cy="396974"/>
            <a:chOff x="0" y="0"/>
            <a:chExt cx="812800" cy="7112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BDC9B2AB-8139-55F2-FE7A-62B51D6898C4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3A07F6F5-40FA-99AB-9200-63B17DC971BC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A7650D-0A9D-2492-A19C-26C03DB67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465" y="4491868"/>
            <a:ext cx="13199902" cy="5011581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169C67-B6CD-87C9-18CC-EB3E777D3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1000" y="1218385"/>
            <a:ext cx="5389736" cy="2805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705A52-C4B2-5D7F-A048-A4F0C5BABDDE}"/>
              </a:ext>
            </a:extLst>
          </p:cNvPr>
          <p:cNvSpPr txBox="1"/>
          <p:nvPr/>
        </p:nvSpPr>
        <p:spPr>
          <a:xfrm>
            <a:off x="4147464" y="1719602"/>
            <a:ext cx="75111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rgbClr val="7030A0"/>
                </a:solidFill>
              </a:rPr>
              <a:t>Sider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dirty="0"/>
              <a:t>предлагает широкий спектр функций, включая генераторы изображений на основе ИИ, переводчики, инструменты для редактирования видео и изображений, а также возможности для создания веб-сайтов и написания эссе с использованием искусственного интеллекта. Эти инструменты призваны повысить эффективность и творческие способности пользователей, предоставляя им передовые технологии для решения различных задач.</a:t>
            </a:r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AEFC4A1B-2BEA-42EA-3A88-A18A23742B5F}"/>
              </a:ext>
            </a:extLst>
          </p:cNvPr>
          <p:cNvSpPr txBox="1"/>
          <p:nvPr/>
        </p:nvSpPr>
        <p:spPr>
          <a:xfrm>
            <a:off x="570858" y="3168673"/>
            <a:ext cx="1944382" cy="22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b="1" spc="-28" dirty="0">
                <a:solidFill>
                  <a:srgbClr val="8C52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Ссылка на сервис</a:t>
            </a:r>
            <a:endParaRPr lang="en-US" b="1" spc="-28" dirty="0">
              <a:solidFill>
                <a:srgbClr val="8C52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898BC65-7C14-9A75-2BE2-48C11FEC5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8" y="972500"/>
            <a:ext cx="1944382" cy="194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29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1655</Words>
  <Application>Microsoft Office PowerPoint</Application>
  <PresentationFormat>Произвольный</PresentationFormat>
  <Paragraphs>275</Paragraphs>
  <Slides>27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Yu Gothic UI</vt:lpstr>
      <vt:lpstr>Reesha</vt:lpstr>
      <vt:lpstr>Segoe Print</vt:lpstr>
      <vt:lpstr>Open Sauce Heavy</vt:lpstr>
      <vt:lpstr>Palatino Linotype</vt:lpstr>
      <vt:lpstr>Open Sauce</vt:lpstr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Purple Futuristic Generative AI Presentation</dc:title>
  <cp:lastModifiedBy>Artem_PC</cp:lastModifiedBy>
  <cp:revision>32</cp:revision>
  <dcterms:created xsi:type="dcterms:W3CDTF">2006-08-16T00:00:00Z</dcterms:created>
  <dcterms:modified xsi:type="dcterms:W3CDTF">2025-11-24T17:52:31Z</dcterms:modified>
  <dc:identifier>DAGvPZ1GafY</dc:identifier>
</cp:coreProperties>
</file>