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327" r:id="rId3"/>
    <p:sldId id="371" r:id="rId4"/>
    <p:sldId id="367" r:id="rId5"/>
    <p:sldId id="372" r:id="rId6"/>
    <p:sldId id="373" r:id="rId7"/>
    <p:sldId id="338" r:id="rId8"/>
    <p:sldId id="360" r:id="rId9"/>
    <p:sldId id="364" r:id="rId10"/>
    <p:sldId id="358" r:id="rId11"/>
    <p:sldId id="368" r:id="rId12"/>
    <p:sldId id="357" r:id="rId13"/>
    <p:sldId id="370" r:id="rId14"/>
    <p:sldId id="369" r:id="rId15"/>
    <p:sldId id="375" r:id="rId16"/>
    <p:sldId id="311" r:id="rId17"/>
  </p:sldIdLst>
  <p:sldSz cx="9144000" cy="5143500" type="screen16x9"/>
  <p:notesSz cx="6858000" cy="9144000"/>
  <p:embeddedFontLst>
    <p:embeddedFont>
      <p:font typeface="Roboto" charset="0"/>
      <p:regular r:id="rId19"/>
      <p:bold r:id="rId20"/>
      <p:italic r:id="rId21"/>
      <p:boldItalic r:id="rId22"/>
    </p:embeddedFont>
    <p:embeddedFont>
      <p:font typeface="Cambria" pitchFamily="18" charset="0"/>
      <p:regular r:id="rId23"/>
      <p:bold r:id="rId24"/>
      <p:italic r:id="rId25"/>
      <p:boldItalic r:id="rId26"/>
    </p:embeddedFont>
    <p:embeddedFont>
      <p:font typeface="Merriweather" charset="-52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69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5259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5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34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57620b40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57620b40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7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7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BC76@yandex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://wiki.iro.yar.ru/index.php/&#1057;&#1077;&#1090;&#1077;&#1074;&#1086;&#1081;_&#1087;&#1088;&#1086;&#1077;&#1082;&#1090;_&#1055;&#1080;&#1096;&#1091;&#1097;&#1072;&#1103;_&#1071;&#1088;&#1086;&#1089;&#1083;&#1072;&#1074;&#1080;&#1103;" TargetMode="External"/><Relationship Id="rId4" Type="http://schemas.openxmlformats.org/officeDocument/2006/relationships/hyperlink" Target="http://wiki.iro.yar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knigapamati/&#1075;&#1083;&#1072;&#1074;&#1085;&#1072;&#1103;-&#1089;&#1090;&#1088;&#1072;&#1085;&#1080;&#1094;&#1072;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vent22337172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/>
        </p:nvSpPr>
        <p:spPr>
          <a:xfrm>
            <a:off x="4729075" y="3356132"/>
            <a:ext cx="42627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Баранова Мария Вячеславовна</a:t>
            </a:r>
            <a:endParaRPr dirty="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старший методист</a:t>
            </a:r>
            <a:endParaRPr dirty="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Центра информационных технологий </a:t>
            </a:r>
            <a:endParaRPr dirty="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ГАУ ДПО ЯО </a:t>
            </a:r>
            <a:r>
              <a:rPr lang="ru" dirty="0" smtClean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ИРО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(</a:t>
            </a: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4852) 23-09-57</a:t>
            </a:r>
            <a:endParaRPr dirty="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RIBC76@yandex.ru</a:t>
            </a:r>
            <a:r>
              <a:rPr lang="en-US" u="sng" dirty="0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ru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dirty="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644195" y="584496"/>
            <a:ext cx="7564609" cy="1385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ru-RU" sz="3500" b="1" i="1" dirty="0"/>
              <a:t>Цифровые инструменты образовательных событий по продвижению чтения в школе</a:t>
            </a:r>
            <a:endParaRPr sz="35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41" y="98719"/>
            <a:ext cx="1257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376238"/>
            <a:ext cx="8520600" cy="6237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Сервисы. Яндекс онлайн-презентация </a:t>
            </a:r>
            <a:endParaRPr lang="ru-RU" dirty="0">
              <a:solidFill>
                <a:schemeClr val="bg1"/>
              </a:solidFill>
              <a:latin typeface="Merriweather" charset="-52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57" y="1449469"/>
            <a:ext cx="4967273" cy="350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7" y="1363980"/>
            <a:ext cx="2730103" cy="367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00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376238"/>
            <a:ext cx="8520600" cy="6237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Сервисы. </a:t>
            </a:r>
            <a:r>
              <a:rPr lang="ru-RU" b="1" dirty="0" smtClean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Яндекс формы викторина</a:t>
            </a:r>
            <a:endParaRPr lang="ru-RU" dirty="0">
              <a:solidFill>
                <a:schemeClr val="bg1"/>
              </a:solidFill>
              <a:latin typeface="Merriweather" charset="-52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937260"/>
            <a:ext cx="4906328" cy="413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39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360" y="124778"/>
            <a:ext cx="8520600" cy="623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Сервисы.</a:t>
            </a:r>
            <a:r>
              <a:rPr lang="ru-RU" sz="2400" b="1" dirty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Merriweather" charset="-52"/>
                <a:cs typeface="Arial"/>
              </a:rPr>
              <a:t>Яндекс-карта </a:t>
            </a:r>
            <a:br>
              <a:rPr lang="ru-RU" sz="2400" dirty="0" smtClean="0">
                <a:solidFill>
                  <a:schemeClr val="bg1"/>
                </a:solidFill>
                <a:latin typeface="Merriweather" charset="-52"/>
                <a:cs typeface="Arial"/>
              </a:rPr>
            </a:br>
            <a:r>
              <a:rPr lang="ru-RU" sz="2400" dirty="0" smtClean="0">
                <a:solidFill>
                  <a:schemeClr val="bg1"/>
                </a:solidFill>
                <a:latin typeface="Merriweather" charset="-52"/>
                <a:cs typeface="Arial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Merriweather" charset="-52"/>
                <a:cs typeface="Arial"/>
              </a:rPr>
              <a:t>Детективное агентство </a:t>
            </a:r>
            <a:r>
              <a:rPr lang="ru-RU" sz="2400" dirty="0" err="1">
                <a:solidFill>
                  <a:schemeClr val="bg1"/>
                </a:solidFill>
                <a:latin typeface="Merriweather" charset="-52"/>
                <a:cs typeface="Arial"/>
              </a:rPr>
              <a:t>Ратсхоф</a:t>
            </a:r>
            <a:r>
              <a:rPr lang="ru-RU" sz="2400" dirty="0">
                <a:solidFill>
                  <a:schemeClr val="bg1"/>
                </a:solidFill>
                <a:latin typeface="Merriweather" charset="-52"/>
                <a:cs typeface="Arial"/>
              </a:rPr>
              <a:t>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5439DD-41F3-486A-AE3E-D8602252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</a14:imgLayer>
                </a14:imgProps>
              </a:ext>
            </a:extLst>
          </a:blip>
          <a:srcRect t="5414" b="9526"/>
          <a:stretch/>
        </p:blipFill>
        <p:spPr>
          <a:xfrm>
            <a:off x="0" y="1054418"/>
            <a:ext cx="9144000" cy="4287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6E4656-E76B-4247-8C64-94405CCF0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9" t="11764" r="4572" b="9462"/>
          <a:stretch/>
        </p:blipFill>
        <p:spPr>
          <a:xfrm>
            <a:off x="2589328" y="1088520"/>
            <a:ext cx="3965344" cy="300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366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Экранные игры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" y="1817370"/>
            <a:ext cx="5764107" cy="324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303020"/>
            <a:ext cx="3508374" cy="254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44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024"/>
            <a:ext cx="4339590" cy="261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85" y="348525"/>
            <a:ext cx="8520600" cy="623700"/>
          </a:xfrm>
        </p:spPr>
        <p:txBody>
          <a:bodyPr/>
          <a:lstStyle/>
          <a:p>
            <a:r>
              <a:rPr lang="ru-RU" dirty="0"/>
              <a:t>ВКС + очная встреча = гибридный формат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16" y="874395"/>
            <a:ext cx="6776783" cy="28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3440" y="3931920"/>
            <a:ext cx="4363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mbria" pitchFamily="18" charset="0"/>
                <a:ea typeface="Cambria" pitchFamily="18" charset="0"/>
              </a:rPr>
              <a:t>Встреча с Евгением </a:t>
            </a:r>
            <a:r>
              <a:rPr lang="ru-RU" sz="2000" b="1" dirty="0" err="1" smtClean="0">
                <a:latin typeface="Cambria" pitchFamily="18" charset="0"/>
                <a:ea typeface="Cambria" pitchFamily="18" charset="0"/>
              </a:rPr>
              <a:t>Рудашевским</a:t>
            </a:r>
            <a:endParaRPr lang="ru-RU" sz="2000" b="1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5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Онлайн-встреча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с </a:t>
            </a:r>
            <a:r>
              <a:rPr lang="ru-RU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автором</a:t>
            </a:r>
            <a: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</a:b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402398"/>
            <a:ext cx="4047766" cy="83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93" y="2240280"/>
            <a:ext cx="2588455" cy="28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94" y="1678622"/>
            <a:ext cx="3504367" cy="290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90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8"/>
          <p:cNvSpPr txBox="1">
            <a:spLocks noGrp="1"/>
          </p:cNvSpPr>
          <p:nvPr>
            <p:ph type="title"/>
          </p:nvPr>
        </p:nvSpPr>
        <p:spPr>
          <a:xfrm>
            <a:off x="1875431" y="315783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 dirty="0"/>
              <a:t>Спасибо за внимание!</a:t>
            </a:r>
            <a:endParaRPr sz="3600" b="1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51" y="546419"/>
            <a:ext cx="4528820" cy="20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7598" y="2723495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https://vk.com/cibo_window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43" y="308325"/>
            <a:ext cx="8520600" cy="6237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  <a:sym typeface="Open Sans Light"/>
              </a:rPr>
              <a:t>Платформа </a:t>
            </a:r>
            <a:r>
              <a:rPr lang="ru-RU" b="1" dirty="0" err="1" smtClean="0">
                <a:solidFill>
                  <a:schemeClr val="bg1"/>
                </a:solidFill>
                <a:latin typeface="Merriweather" charset="-52"/>
                <a:ea typeface="Roboto Condensed" panose="02000000000000000000" pitchFamily="2" charset="0"/>
                <a:cs typeface="Open Sans Light"/>
              </a:rPr>
              <a:t>ВикиИРО</a:t>
            </a:r>
            <a:endParaRPr lang="ru-RU" dirty="0">
              <a:solidFill>
                <a:schemeClr val="bg1"/>
              </a:solidFill>
              <a:latin typeface="Merriweather" charset="-52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02" y="1006016"/>
            <a:ext cx="5915194" cy="175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59" y="2938343"/>
            <a:ext cx="5054001" cy="18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073" y="1377588"/>
            <a:ext cx="266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1800" kern="1200" dirty="0">
                <a:solidFill>
                  <a:srgbClr val="E7E6E6">
                    <a:lumMod val="50000"/>
                  </a:srgbClr>
                </a:solidFill>
                <a:latin typeface="Merriweather" charset="-52"/>
                <a:ea typeface="+mn-ea"/>
                <a:cs typeface="Arial" panose="020B0604020202020204" pitchFamily="34" charset="0"/>
                <a:hlinkClick r:id="rId4"/>
              </a:rPr>
              <a:t>http://wiki.iro.yar.ru</a:t>
            </a:r>
            <a:r>
              <a:rPr lang="ru-RU" sz="1800" kern="1200" dirty="0">
                <a:solidFill>
                  <a:srgbClr val="E7E6E6">
                    <a:lumMod val="50000"/>
                  </a:srgbClr>
                </a:solidFill>
                <a:latin typeface="Merriweather" charset="-52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dirty="0">
                <a:solidFill>
                  <a:srgbClr val="E7E6E6">
                    <a:lumMod val="50000"/>
                  </a:srgbClr>
                </a:solidFill>
                <a:latin typeface="Merriweather" charset="-52"/>
                <a:ea typeface="+mn-ea"/>
                <a:cs typeface="Arial" panose="020B0604020202020204" pitchFamily="34" charset="0"/>
              </a:rPr>
              <a:t> </a:t>
            </a:r>
            <a:endParaRPr lang="ru-RU" sz="1800" kern="1200" dirty="0">
              <a:solidFill>
                <a:srgbClr val="E7E6E6">
                  <a:lumMod val="50000"/>
                </a:srgbClr>
              </a:solidFill>
              <a:latin typeface="Merriweather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7936" y="4835723"/>
            <a:ext cx="5814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swald SemiBold"/>
                <a:hlinkClick r:id="rId5"/>
              </a:rPr>
              <a:t>http://wiki.iro.yar.ru/index.php/</a:t>
            </a:r>
            <a:r>
              <a:rPr lang="ru-RU" dirty="0" err="1" smtClean="0">
                <a:solidFill>
                  <a:schemeClr val="bg1"/>
                </a:solidFill>
                <a:hlinkClick r:id="rId5"/>
              </a:rPr>
              <a:t>Сетевой_проект_Пишущая_Ярославия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" y="2092523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49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Проекты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53" y="1036112"/>
            <a:ext cx="6542087" cy="34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300" y="4566435"/>
            <a:ext cx="8976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erriweather" charset="-52"/>
              </a:rPr>
              <a:t>Широкомасштабный краеведческий проект учащихся и педагогов – «Книга памяти».</a:t>
            </a:r>
          </a:p>
          <a:p>
            <a:pPr algn="ctr"/>
            <a:r>
              <a:rPr lang="ru-RU" dirty="0">
                <a:latin typeface="Merriweather" charset="-52"/>
                <a:hlinkClick r:id="rId3"/>
              </a:rPr>
              <a:t>https://</a:t>
            </a:r>
            <a:r>
              <a:rPr lang="ru-RU" dirty="0" smtClean="0">
                <a:latin typeface="Merriweather" charset="-52"/>
                <a:hlinkClick r:id="rId3"/>
              </a:rPr>
              <a:t>sites.google.com/view/knigapamati/главная-страница</a:t>
            </a:r>
            <a:r>
              <a:rPr lang="ru-RU" dirty="0" smtClean="0">
                <a:latin typeface="Merriweather" charset="-52"/>
              </a:rPr>
              <a:t>  </a:t>
            </a:r>
            <a:endParaRPr lang="ru-RU" dirty="0">
              <a:latin typeface="Merriweather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1993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1577895"/>
            <a:ext cx="2526433" cy="343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Платформа ИКОП «</a:t>
            </a:r>
            <a:r>
              <a:rPr lang="ru-RU" dirty="0" err="1"/>
              <a:t>Сферум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636"/>
            <a:ext cx="2610485" cy="240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59" y="1430656"/>
            <a:ext cx="2910919" cy="248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82" y="3040197"/>
            <a:ext cx="2340233" cy="1977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07" y="1367964"/>
            <a:ext cx="2211975" cy="2836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145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Адвент</a:t>
            </a:r>
            <a:r>
              <a:rPr lang="ru-RU" dirty="0" smtClean="0"/>
              <a:t>-викторина «Читаем о войне»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317309"/>
            <a:ext cx="2001036" cy="134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821180" y="1505700"/>
            <a:ext cx="7011120" cy="612660"/>
          </a:xfrm>
        </p:spPr>
        <p:txBody>
          <a:bodyPr>
            <a:normAutofit lnSpcReduction="10000"/>
          </a:bodyPr>
          <a:lstStyle/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Сегодня читаем повесть </a:t>
            </a:r>
            <a:r>
              <a:rPr lang="ru-RU" dirty="0" smtClean="0">
                <a:latin typeface="Merriweather" charset="-52"/>
              </a:rPr>
              <a:t>ЛА</a:t>
            </a:r>
            <a:r>
              <a:rPr lang="ru-RU" dirty="0">
                <a:latin typeface="Merriweather" charset="-52"/>
              </a:rPr>
              <a:t>. Кассиля "Дорогие мои мальчишки" и отвечаем на вопросы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88920"/>
            <a:ext cx="44196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6440" y="2172415"/>
            <a:ext cx="669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Описывая какие обстоятельства, один из героев повести использует слово </a:t>
            </a:r>
            <a:r>
              <a:rPr lang="ru-RU" sz="1300" b="1" i="1" dirty="0" err="1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батрахомиомахия</a:t>
            </a:r>
            <a:r>
              <a:rPr lang="ru-RU" sz="1300" b="1" i="1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 (с др.-греч. война мышей и лягушек)?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7740" y="2777609"/>
            <a:ext cx="42291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Название игры, которую придумали пионеры </a:t>
            </a:r>
            <a:r>
              <a:rPr lang="ru-RU" sz="1300" dirty="0" err="1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Затонска</a:t>
            </a: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 под руководством Арсения Петровича Гая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Непростые отношения, которые возникли между ребятами-жителями </a:t>
            </a:r>
            <a:r>
              <a:rPr lang="ru-RU" sz="1300" dirty="0" err="1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Затонска</a:t>
            </a: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 и приехавшими из Ленинграда юнгами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Борьба пионеров-</a:t>
            </a:r>
            <a:r>
              <a:rPr lang="ru-RU" sz="1300" dirty="0" err="1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синегорцев</a:t>
            </a:r>
            <a:r>
              <a:rPr lang="ru-RU" sz="1300" dirty="0">
                <a:solidFill>
                  <a:schemeClr val="dk2"/>
                </a:solidFill>
                <a:latin typeface="Merriweather" charset="-52"/>
                <a:ea typeface="Roboto"/>
                <a:cs typeface="Roboto"/>
                <a:sym typeface="Roboto"/>
              </a:rPr>
              <a:t> с ребятами из ремесленного училища</a:t>
            </a:r>
          </a:p>
        </p:txBody>
      </p:sp>
    </p:spTree>
    <p:extLst>
      <p:ext uri="{BB962C8B-B14F-4D97-AF65-F5344CB8AC3E}">
        <p14:creationId xmlns:p14="http://schemas.microsoft.com/office/powerpoint/2010/main" val="216786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45" y="249465"/>
            <a:ext cx="8520600" cy="623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Виртуальная выставка, которая может материализоваться в рекреации школы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078480" y="1505700"/>
            <a:ext cx="5890260" cy="3500640"/>
          </a:xfrm>
        </p:spPr>
        <p:txBody>
          <a:bodyPr>
            <a:normAutofit fontScale="92500" lnSpcReduction="20000"/>
          </a:bodyPr>
          <a:lstStyle/>
          <a:p>
            <a:pPr marL="146050" indent="0" algn="ctr">
              <a:buNone/>
            </a:pPr>
            <a:r>
              <a:rPr lang="ru-RU" b="1" i="1" dirty="0">
                <a:latin typeface="Merriweather" charset="-52"/>
              </a:rPr>
              <a:t>«Животные-герои в годы </a:t>
            </a:r>
            <a:r>
              <a:rPr lang="ru-RU" b="1" i="1" dirty="0" smtClean="0">
                <a:latin typeface="Merriweather" charset="-52"/>
              </a:rPr>
              <a:t>Великой </a:t>
            </a:r>
            <a:r>
              <a:rPr lang="ru-RU" b="1" i="1" dirty="0">
                <a:latin typeface="Merriweather" charset="-52"/>
              </a:rPr>
              <a:t>Отечественной войны</a:t>
            </a:r>
            <a:r>
              <a:rPr lang="ru-RU" b="1" i="1" dirty="0" smtClean="0">
                <a:latin typeface="Merriweather" charset="-52"/>
              </a:rPr>
              <a:t>»</a:t>
            </a:r>
          </a:p>
          <a:p>
            <a:pPr marL="146050" indent="0" algn="ctr">
              <a:buNone/>
            </a:pPr>
            <a:r>
              <a:rPr lang="ru-RU" b="1" dirty="0">
                <a:latin typeface="Merriweather" charset="-52"/>
              </a:rPr>
              <a:t>Содержание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1. Изображение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2. Название, порода (если известна), имя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3. Род деятельности, описание (сапёр, минёр, санитар, поводырь, разведчик, связист, диверсант) 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4. Пример подвига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5. Награждение (если было)</a:t>
            </a:r>
          </a:p>
          <a:p>
            <a:pPr marL="146050" indent="0" algn="ctr">
              <a:buNone/>
            </a:pPr>
            <a:r>
              <a:rPr lang="ru-RU" b="1" i="1" dirty="0">
                <a:latin typeface="Merriweather" charset="-52"/>
              </a:rPr>
              <a:t>Алгоритм реализации в </a:t>
            </a:r>
            <a:r>
              <a:rPr lang="ru-RU" b="1" i="1" dirty="0" err="1">
                <a:latin typeface="Merriweather" charset="-52"/>
              </a:rPr>
              <a:t>Сферуме</a:t>
            </a:r>
            <a:endParaRPr lang="ru-RU" b="1" i="1" dirty="0">
              <a:latin typeface="Merriweather" charset="-52"/>
            </a:endParaRP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1 этап: в классном чате участниками выставляются слайды-плакаты: изображение животного с кратким описанием подвига; 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2 этап: выявление лучших плакатов (критерии: содержание, оформление) и их публикация в чате параллели;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3 этап: с помощью голосования – определить лучших на параллели и создание общешкольной выставки (возможен вариант виртуальной – со ссылкой на ресурс или в рекреации школы – распечатанные плакаты)</a:t>
            </a:r>
          </a:p>
          <a:p>
            <a:pPr marL="146050" indent="0">
              <a:buNone/>
            </a:pPr>
            <a:r>
              <a:rPr lang="ru-RU" dirty="0">
                <a:latin typeface="Merriweather" charset="-52"/>
              </a:rPr>
              <a:t>4 этап: награждение победителей значками-наградами </a:t>
            </a:r>
            <a:r>
              <a:rPr lang="ru-RU" dirty="0" err="1">
                <a:latin typeface="Merriweather" charset="-52"/>
              </a:rPr>
              <a:t>Сферума</a:t>
            </a:r>
            <a:r>
              <a:rPr lang="ru-RU" dirty="0">
                <a:latin typeface="Merriweather" charset="-52"/>
              </a:rPr>
              <a:t>, грамотой, призом.</a:t>
            </a:r>
          </a:p>
          <a:p>
            <a:pPr marL="146050" indent="0">
              <a:buNone/>
            </a:pPr>
            <a:endParaRPr lang="ru-RU" b="1" i="1" dirty="0">
              <a:latin typeface="Merriweather" charset="-5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" y="1261110"/>
            <a:ext cx="2911793" cy="388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94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C:\Users\baranova\Desktop\Почтовая станция Растхоф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9" y="567315"/>
            <a:ext cx="3375799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221165"/>
            <a:ext cx="3671455" cy="954600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Региональный веб-</a:t>
            </a:r>
            <a:r>
              <a:rPr lang="ru-RU" sz="2400" b="1" dirty="0" err="1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хакатон</a:t>
            </a:r>
            <a: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</a:br>
            <a: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«Секреты лабиринта </a:t>
            </a:r>
            <a:r>
              <a:rPr lang="ru-RU" sz="2400" b="1" dirty="0" err="1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Ратсхоф</a:t>
            </a:r>
            <a: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  <a:ea typeface="Cambria" pitchFamily="18" charset="0"/>
                <a:cs typeface="Times New Roman" pitchFamily="18" charset="0"/>
              </a:rPr>
              <a:t>»</a:t>
            </a:r>
            <a: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</a:rPr>
              <a:t/>
            </a:r>
            <a:br>
              <a:rPr lang="ru-RU" sz="2400" b="1" dirty="0">
                <a:ln w="1905"/>
                <a:solidFill>
                  <a:schemeClr val="bg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erriweather" charset="-52"/>
              </a:rPr>
            </a:br>
            <a:endParaRPr lang="ru-RU" sz="2400" b="1" dirty="0">
              <a:ln w="1905"/>
              <a:solidFill>
                <a:schemeClr val="bg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erriweather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7171" y="3887175"/>
            <a:ext cx="3033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erriweather" charset="-52"/>
                <a:hlinkClick r:id="rId3"/>
              </a:rPr>
              <a:t>https://</a:t>
            </a:r>
            <a:r>
              <a:rPr lang="en-US" dirty="0" smtClean="0">
                <a:latin typeface="Merriweather" charset="-52"/>
                <a:hlinkClick r:id="rId3"/>
              </a:rPr>
              <a:t>vk.com/event223371723</a:t>
            </a:r>
            <a:r>
              <a:rPr lang="ru-RU" dirty="0" smtClean="0">
                <a:latin typeface="Merriweather" charset="-52"/>
              </a:rPr>
              <a:t> </a:t>
            </a:r>
            <a:endParaRPr lang="ru-RU" dirty="0">
              <a:latin typeface="Merriweather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83" y="1482976"/>
            <a:ext cx="5092411" cy="227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44405" y="259470"/>
            <a:ext cx="732426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ru-RU" dirty="0" smtClean="0"/>
              <a:t>Социальная сеть </a:t>
            </a:r>
            <a:r>
              <a:rPr lang="en-US" dirty="0" err="1" smtClean="0"/>
              <a:t>VKontakte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076575"/>
            <a:ext cx="20669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42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" y="360998"/>
            <a:ext cx="3713163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3" y="1343978"/>
            <a:ext cx="34194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0" y="360998"/>
            <a:ext cx="38227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0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" y="376238"/>
            <a:ext cx="8580840" cy="6237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Merriweather" charset="-52"/>
                <a:cs typeface="Arial"/>
              </a:rPr>
              <a:t>Медиапродукты</a:t>
            </a:r>
            <a:endParaRPr lang="ru-RU" dirty="0">
              <a:solidFill>
                <a:schemeClr val="bg1"/>
              </a:solidFill>
              <a:latin typeface="Merriweather" charset="-52"/>
              <a:cs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D21014-FD54-4782-BB27-E0F641221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481"/>
            <a:ext cx="6466980" cy="24605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888E5B-E0EB-4B62-9057-29F7A520F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490" y="2265285"/>
            <a:ext cx="5798820" cy="28500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811" y="3880902"/>
            <a:ext cx="1749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Merriweather" charset="-52"/>
              </a:rPr>
              <a:t>фоторедакторы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95839" y="4322862"/>
            <a:ext cx="1433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Merriweather" charset="-52"/>
              </a:rPr>
              <a:t>аудиофайлы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9415" y="1594902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Merriweather" charset="-52"/>
              </a:rPr>
              <a:t>«Голосовая </a:t>
            </a:r>
            <a:r>
              <a:rPr lang="ru-RU" sz="1800" b="1" dirty="0" smtClean="0">
                <a:latin typeface="Merriweather" charset="-52"/>
              </a:rPr>
              <a:t>открытка»</a:t>
            </a:r>
            <a:endParaRPr lang="ru-RU" sz="1800" b="1" dirty="0">
              <a:latin typeface="Merriweather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338621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328</Words>
  <Application>Microsoft Office PowerPoint</Application>
  <PresentationFormat>Экран (16:9)</PresentationFormat>
  <Paragraphs>49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Roboto</vt:lpstr>
      <vt:lpstr>Cambria</vt:lpstr>
      <vt:lpstr>Roboto Condensed</vt:lpstr>
      <vt:lpstr>Merriweather</vt:lpstr>
      <vt:lpstr>Open Sans Light</vt:lpstr>
      <vt:lpstr>Times New Roman</vt:lpstr>
      <vt:lpstr>Oswald SemiBold</vt:lpstr>
      <vt:lpstr>Paradigm</vt:lpstr>
      <vt:lpstr>Цифровые инструменты образовательных событий по продвижению чтения в школе</vt:lpstr>
      <vt:lpstr>Платформа ВикиИРО</vt:lpstr>
      <vt:lpstr>Проекты </vt:lpstr>
      <vt:lpstr>Платформа ИКОП «Сферум»</vt:lpstr>
      <vt:lpstr>Адвент-викторина «Читаем о войне»</vt:lpstr>
      <vt:lpstr>Виртуальная выставка, которая может материализоваться в рекреации школы</vt:lpstr>
      <vt:lpstr>Региональный веб-хакатон  «Секреты лабиринта Ратсхоф» </vt:lpstr>
      <vt:lpstr>Презентация PowerPoint</vt:lpstr>
      <vt:lpstr>Медиапродукты</vt:lpstr>
      <vt:lpstr>Сервисы. Яндекс онлайн-презентация </vt:lpstr>
      <vt:lpstr>Сервисы. Яндекс формы викторина</vt:lpstr>
      <vt:lpstr>Сервисы. Яндекс-карта  «Детективное агентство Ратсхоф» </vt:lpstr>
      <vt:lpstr>Экранные игры</vt:lpstr>
      <vt:lpstr>ВКС + очная встреча = гибридный формат</vt:lpstr>
      <vt:lpstr>Онлайн-встреча с автором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библиотека и семья в продвижении чтения  в школе</dc:title>
  <dc:creator>Мария Вячеславовна Баранова</dc:creator>
  <cp:lastModifiedBy>Мария Вячеславовна Баранова</cp:lastModifiedBy>
  <cp:revision>66</cp:revision>
  <dcterms:modified xsi:type="dcterms:W3CDTF">2025-11-21T11:28:18Z</dcterms:modified>
</cp:coreProperties>
</file>