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0" r:id="rId3"/>
    <p:sldId id="306" r:id="rId4"/>
    <p:sldId id="301" r:id="rId5"/>
    <p:sldId id="302" r:id="rId6"/>
    <p:sldId id="279" r:id="rId7"/>
    <p:sldId id="275" r:id="rId8"/>
    <p:sldId id="299" r:id="rId9"/>
    <p:sldId id="300" r:id="rId10"/>
    <p:sldId id="291" r:id="rId11"/>
    <p:sldId id="288" r:id="rId12"/>
    <p:sldId id="261" r:id="rId13"/>
    <p:sldId id="292" r:id="rId14"/>
    <p:sldId id="293" r:id="rId15"/>
    <p:sldId id="294" r:id="rId16"/>
    <p:sldId id="304" r:id="rId17"/>
    <p:sldId id="296" r:id="rId18"/>
    <p:sldId id="30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7" autoAdjust="0"/>
  </p:normalViewPr>
  <p:slideViewPr>
    <p:cSldViewPr>
      <p:cViewPr>
        <p:scale>
          <a:sx n="70" d="100"/>
          <a:sy n="70" d="100"/>
        </p:scale>
        <p:origin x="-1890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E9319-7902-4E67-AE0B-23794E7AB7FC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A120A-65DE-4E83-A634-ADBE29797E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91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A120A-65DE-4E83-A634-ADBE29797EB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12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3669-4973-4636-BD81-0F5872A83EBD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C809-B10A-466D-887E-354A5329D1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3669-4973-4636-BD81-0F5872A83EBD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C809-B10A-466D-887E-354A5329D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3669-4973-4636-BD81-0F5872A83EBD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C809-B10A-466D-887E-354A5329D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3669-4973-4636-BD81-0F5872A83EBD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C809-B10A-466D-887E-354A5329D1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3669-4973-4636-BD81-0F5872A83EBD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C809-B10A-466D-887E-354A5329D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3669-4973-4636-BD81-0F5872A83EBD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C809-B10A-466D-887E-354A5329D1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3669-4973-4636-BD81-0F5872A83EBD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C809-B10A-466D-887E-354A5329D1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3669-4973-4636-BD81-0F5872A83EBD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C809-B10A-466D-887E-354A5329D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3669-4973-4636-BD81-0F5872A83EBD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C809-B10A-466D-887E-354A5329D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3669-4973-4636-BD81-0F5872A83EBD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C809-B10A-466D-887E-354A5329D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3669-4973-4636-BD81-0F5872A83EBD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C809-B10A-466D-887E-354A5329D1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923669-4973-4636-BD81-0F5872A83EBD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B2C809-B10A-466D-887E-354A5329D1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332656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 smtClean="0">
                <a:solidFill>
                  <a:srgbClr val="002060"/>
                </a:solidFill>
                <a:latin typeface="Arial Black" pitchFamily="34" charset="0"/>
              </a:rPr>
              <a:t>БИБЛИОГУРМАНАМ:</a:t>
            </a: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96752"/>
            <a:ext cx="9144000" cy="23762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200" dirty="0" smtClean="0">
                <a:solidFill>
                  <a:srgbClr val="002060"/>
                </a:solidFill>
                <a:latin typeface="Arial Black" pitchFamily="34" charset="0"/>
              </a:rPr>
              <a:t>ЭЛЕКТРОННЫЕ БИБЛИОТЕКИ</a:t>
            </a:r>
            <a:br>
              <a:rPr lang="ru-RU" sz="42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4200" dirty="0" smtClean="0">
                <a:solidFill>
                  <a:srgbClr val="002060"/>
                </a:solidFill>
                <a:latin typeface="Arial Black" pitchFamily="34" charset="0"/>
              </a:rPr>
              <a:t>ИСТОРИЧЕСКОЙ ТЕМАТИКИ</a:t>
            </a:r>
            <a:endParaRPr lang="ru-RU" sz="4200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4581128"/>
            <a:ext cx="507605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Хапеева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Вера Владимировна</a:t>
            </a:r>
          </a:p>
          <a:p>
            <a:pPr algn="just"/>
            <a:r>
              <a:rPr lang="ru-RU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библиотекарь 2 категории</a:t>
            </a:r>
          </a:p>
          <a:p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ЯОУНБ имени Н. А. Некрасова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Электронный читальный зал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 descr="&amp;Scy;&amp;pcy;&amp;ocy;&amp;ncy;&amp;scy;&amp;ocy;&amp;rcy;&amp;ycy; &amp;pcy;&amp;ocy;&amp;dcy;&amp;acy;&amp;rcy;&amp;icy;&amp;lcy;&amp;icy; &amp;bcy;&amp;icy;&amp;bcy;&amp;lcy;&amp;icy;&amp;ocy;&amp;tcy;&amp;iecy;&amp;kcy;&amp;acy;&amp;mcy; 300 &amp;kcy;&amp;ocy;&amp;mcy;&amp;pcy;&amp;softcy;&amp;yucy;&amp;tcy;&amp;iecy;&amp;rcy;&amp;ocy;&amp;vcy; - KO44.RU - &amp;Icy;&amp;ncy;&amp;fcy;&amp;ocy;&amp;rcy;&amp;mcy;&amp;acy;&amp;tscy;&amp;icy;&amp;ocy;&amp;ncy;&amp;ncy;&amp;ycy;&amp;jcy; &amp;pcy;&amp;ocy;&amp;rcy;&amp;tcy;&amp;acy;&amp;lcy; &amp;Kcy;&amp;ocy;&amp;scy;&amp;tcy;&amp;rcy;&amp;ocy;&amp;mcy;&amp;ycy; &amp;icy; &amp;Kcy;&amp;ocy;&amp;scy;&amp;tcy;&amp;rcy;&amp;ocy;&amp;mcy;&amp;scy;&amp;kcy;&amp;ocy;&amp;jcy; &amp;ocy;&amp;bcy;&amp;lcy;&amp;acy;&amp;scy;&amp;t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483492"/>
            <a:ext cx="3240000" cy="304185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 Black" pitchFamily="34" charset="0"/>
              </a:rPr>
              <a:t>BIBLIOPHIKA</a:t>
            </a: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Электронная библиотека ГПИБ России</a:t>
            </a:r>
            <a:endParaRPr lang="en-US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 Black" pitchFamily="34" charset="0"/>
              </a:rPr>
              <a:t>http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://www.bibliofika.ru</a:t>
            </a:r>
            <a:endParaRPr lang="ru-RU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8002" r="1656" b="3982"/>
          <a:stretch>
            <a:fillRect/>
          </a:stretch>
        </p:blipFill>
        <p:spPr bwMode="auto">
          <a:xfrm>
            <a:off x="251520" y="1700808"/>
            <a:ext cx="8640000" cy="4832542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8037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Библиотека электронных ресурсов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Исторического факультета МГУ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имени М. В. Ломоносова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 Black" pitchFamily="34" charset="0"/>
              </a:rPr>
              <a:t>http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://www.hist.msf.ru</a:t>
            </a:r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>/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ER</a:t>
            </a:r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>/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4000" t="9602" r="5990" b="7182"/>
          <a:stretch>
            <a:fillRect/>
          </a:stretch>
        </p:blipFill>
        <p:spPr bwMode="auto">
          <a:xfrm>
            <a:off x="251520" y="1749368"/>
            <a:ext cx="8640000" cy="49920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b="6703"/>
          <a:stretch>
            <a:fillRect/>
          </a:stretch>
        </p:blipFill>
        <p:spPr bwMode="auto">
          <a:xfrm rot="21300000">
            <a:off x="233286" y="2195815"/>
            <a:ext cx="2576191" cy="299883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b="5214"/>
          <a:stretch>
            <a:fillRect/>
          </a:stretch>
        </p:blipFill>
        <p:spPr bwMode="auto">
          <a:xfrm rot="300000">
            <a:off x="6320539" y="2201484"/>
            <a:ext cx="2590477" cy="299253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5207" y="2560589"/>
            <a:ext cx="1142857" cy="2308571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ХРОНОС: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всемирная история в интернете</a:t>
            </a:r>
            <a:endParaRPr lang="en-US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 Black" pitchFamily="34" charset="0"/>
              </a:rPr>
              <a:t>http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://www.hrono.ru</a:t>
            </a:r>
            <a:endParaRPr lang="ru-RU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40000" cy="433743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733376"/>
            <a:ext cx="4355825" cy="10800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6655" y="5733376"/>
            <a:ext cx="4355825" cy="10800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6" name="Picture 2" descr="F:\Обз\Картинки\rum2009-Румянцев-хронос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t="6095" r="5847" b="2858"/>
          <a:stretch/>
        </p:blipFill>
        <p:spPr bwMode="auto">
          <a:xfrm>
            <a:off x="5940152" y="2492896"/>
            <a:ext cx="1440000" cy="2098538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6136" y="4581128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В. Б. Румянцев – основатель проекта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Arial Black" pitchFamily="34" charset="0"/>
              </a:rPr>
              <a:t>Historic.Ru</a:t>
            </a: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: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всемирная история</a:t>
            </a:r>
            <a:endParaRPr lang="en-US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 Black" pitchFamily="34" charset="0"/>
              </a:rPr>
              <a:t>http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://www.historic.ru</a:t>
            </a:r>
            <a:endParaRPr lang="ru-RU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8490" r="2489" b="7494"/>
          <a:stretch>
            <a:fillRect/>
          </a:stretch>
        </p:blipFill>
        <p:spPr bwMode="auto">
          <a:xfrm>
            <a:off x="251520" y="1340768"/>
            <a:ext cx="8640000" cy="465230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51082">
            <a:off x="1207747" y="2041000"/>
            <a:ext cx="5400000" cy="2092851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62529"/>
            <a:ext cx="6660232" cy="2678839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480" y="2276872"/>
            <a:ext cx="2160000" cy="146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5301208"/>
            <a:ext cx="4320000" cy="1298489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Электронная энциклопедия и библиотека </a:t>
            </a:r>
          </a:p>
          <a:p>
            <a:pPr algn="ctr"/>
            <a:r>
              <a:rPr lang="ru-RU" sz="2800" dirty="0" err="1" smtClean="0">
                <a:solidFill>
                  <a:srgbClr val="002060"/>
                </a:solidFill>
                <a:latin typeface="Arial Black" pitchFamily="34" charset="0"/>
              </a:rPr>
              <a:t>Руниверс</a:t>
            </a:r>
            <a:endParaRPr lang="en-US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 Black" pitchFamily="34" charset="0"/>
              </a:rPr>
              <a:t>http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://www.runivers.ru</a:t>
            </a:r>
            <a:endParaRPr lang="ru-RU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9579" t="9335" r="11245" b="11475"/>
          <a:stretch>
            <a:fillRect/>
          </a:stretch>
        </p:blipFill>
        <p:spPr bwMode="auto">
          <a:xfrm>
            <a:off x="251520" y="1268760"/>
            <a:ext cx="8640000" cy="54006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Некоммерческая электронная библиотека </a:t>
            </a: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Arial Black" pitchFamily="34" charset="0"/>
              </a:rPr>
              <a:t>ImWerden</a:t>
            </a:r>
            <a:endParaRPr lang="en-US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 Black" pitchFamily="34" charset="0"/>
              </a:rPr>
              <a:t>http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://www.imwerden.de</a:t>
            </a:r>
            <a:endParaRPr lang="ru-RU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t="8828" r="1245" b="8490"/>
          <a:stretch>
            <a:fillRect/>
          </a:stretch>
        </p:blipFill>
        <p:spPr bwMode="auto">
          <a:xfrm>
            <a:off x="251520" y="1340768"/>
            <a:ext cx="8640000" cy="45207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5443548"/>
            <a:ext cx="1080000" cy="141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63888" y="5949280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Мир таинственный, мир мой древний,</a:t>
            </a:r>
          </a:p>
          <a:p>
            <a:r>
              <a:rPr lang="ru-RU" sz="12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Ты, как ветер, затих и присел.</a:t>
            </a:r>
          </a:p>
          <a:p>
            <a:r>
              <a:rPr lang="ru-RU" sz="12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Вот сдавили за шею деревню</a:t>
            </a:r>
          </a:p>
          <a:p>
            <a:r>
              <a:rPr lang="ru-RU" sz="12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Каменные руки шоссе.</a:t>
            </a:r>
            <a:endParaRPr lang="ru-RU" sz="1200" b="1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eseni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288.65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1553" y="6126300"/>
            <a:ext cx="476955" cy="476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Электронная библиотека </a:t>
            </a:r>
          </a:p>
          <a:p>
            <a:pPr algn="ctr"/>
            <a:r>
              <a:rPr lang="ru-RU" sz="2800" dirty="0" err="1" smtClean="0">
                <a:solidFill>
                  <a:srgbClr val="002060"/>
                </a:solidFill>
                <a:latin typeface="Arial Black" pitchFamily="34" charset="0"/>
              </a:rPr>
              <a:t>Библиотекарь.Ру</a:t>
            </a:r>
            <a:endParaRPr lang="ru-RU" sz="2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 Black" pitchFamily="34" charset="0"/>
              </a:rPr>
              <a:t>http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://www.bibliotekar.ru</a:t>
            </a:r>
            <a:endParaRPr lang="ru-RU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9579" t="8828" r="11246" b="13037"/>
          <a:stretch>
            <a:fillRect/>
          </a:stretch>
        </p:blipFill>
        <p:spPr bwMode="auto">
          <a:xfrm>
            <a:off x="251520" y="1340768"/>
            <a:ext cx="8640000" cy="5328592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0836" t="9336" r="22492" b="3982"/>
          <a:stretch>
            <a:fillRect/>
          </a:stretch>
        </p:blipFill>
        <p:spPr bwMode="auto">
          <a:xfrm>
            <a:off x="5364088" y="3284984"/>
            <a:ext cx="3600000" cy="3441176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Электронная библиотека </a:t>
            </a:r>
          </a:p>
          <a:p>
            <a:pPr algn="ctr"/>
            <a:r>
              <a:rPr lang="ru-RU" sz="2800" dirty="0" err="1" smtClean="0">
                <a:solidFill>
                  <a:srgbClr val="002060"/>
                </a:solidFill>
                <a:latin typeface="Arial Black" pitchFamily="34" charset="0"/>
              </a:rPr>
              <a:t>Гумер</a:t>
            </a:r>
            <a:endParaRPr lang="en-US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 Black" pitchFamily="34" charset="0"/>
              </a:rPr>
              <a:t>http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://www.gumer.info</a:t>
            </a:r>
            <a:endParaRPr lang="ru-RU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9578" t="10996" r="27915" b="29820"/>
          <a:stretch>
            <a:fillRect/>
          </a:stretch>
        </p:blipFill>
        <p:spPr bwMode="auto">
          <a:xfrm>
            <a:off x="251520" y="1484784"/>
            <a:ext cx="8640000" cy="511256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16632"/>
            <a:ext cx="84249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 получил образование в библиотеке.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Совершенно бесплатно.</a:t>
            </a:r>
            <a:endParaRPr lang="en-US" sz="32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000" dirty="0" err="1" smtClean="0">
                <a:solidFill>
                  <a:srgbClr val="0070C0"/>
                </a:solidFill>
                <a:latin typeface="Arial Black" pitchFamily="34" charset="0"/>
              </a:rPr>
              <a:t>Рэй</a:t>
            </a:r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Arial Black" pitchFamily="34" charset="0"/>
              </a:rPr>
              <a:t>Брэдбери</a:t>
            </a:r>
            <a:endParaRPr lang="ru-RU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30722" name="Picture 2" descr="&amp;Ocy; &amp;scy;&amp;tcy;&amp;acy;&amp;rcy;&amp;icy;&amp;ncy;&amp;ncy;&amp;ycy;&amp;khcy; &amp;kcy;&amp;ncy;&amp;icy;&amp;gcy;&amp;acy;&amp;khcy; &quot; &amp;ZHcy;&amp;icy;&amp;zcy;&amp;ncy;&amp;softcy; &amp;Pcy;&amp;rcy;&amp;acy;&amp;vcy;&amp;ocy;&amp;scy;&amp;lcy;&amp;acy;&amp;vcy;&amp;ncy;&amp;acy;&amp;yacy; &quot; mOole - &amp;Rcy;&amp;acy;&amp;zcy;&amp;vcy;&amp;lcy;&amp;iecy;&amp;kcy;&amp;acy;&amp;tcy;&amp;iecy;&amp;lcy;&amp;softcy;&amp;ncy;&amp;ycy;&amp;jcy; &amp;bcy;&amp;lcy;&amp;ocy;&amp;gcy;&amp;ocy;-&amp;ncy;&amp;ocy;&amp;vcy;&amp;ocy;&amp;scy;&amp;tcy;&amp;ncy;&amp;ocy;&amp;jcy; &amp;pcy;&amp;ocy;&amp;rcy;&amp;tcy;&amp;acy;&amp;l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02388"/>
            <a:ext cx="4608512" cy="375480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95736" y="6021288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Спасибо за внимание!</a:t>
            </a:r>
            <a:endParaRPr lang="ru-RU" sz="2800" b="1" dirty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0726" name="Picture 6" descr="&amp;Ecy;&amp;lcy;&amp;iecy;&amp;kcy;&amp;tcy;&amp;rcy;&amp;ocy;&amp;ncy;&amp;ncy;&amp;ycy;&amp;iecy; &amp;kcy;&amp;ncy;&amp;icy;&amp;gcy;&amp;icy; &amp;icy; &amp;ucy;&amp;chcy;&amp;iecy;&amp;bcy;&amp;ncy;&amp;icy;&amp;kcy;&amp;icy; &amp;chcy;&amp;icy;&amp;tcy;&amp;acy;&amp;tcy;&amp;softcy; &amp;bcy;&amp;iecy;&amp;scy;&amp;pcy;&amp;lcy;&amp;acy;&amp;tcy;&amp;ncy;&amp;ocy; - 6 &amp;Mcy;&amp;acy;&amp;rcy;&amp;tcy;&amp;acy; 2015 - Blog - Ogoniok"/>
          <p:cNvPicPr>
            <a:picLocks noChangeAspect="1" noChangeArrowheads="1"/>
          </p:cNvPicPr>
          <p:nvPr/>
        </p:nvPicPr>
        <p:blipFill>
          <a:blip r:embed="rId3" cstate="print"/>
          <a:srcRect r="8536"/>
          <a:stretch>
            <a:fillRect/>
          </a:stretch>
        </p:blipFill>
        <p:spPr bwMode="auto">
          <a:xfrm>
            <a:off x="5076056" y="2664357"/>
            <a:ext cx="3600000" cy="314090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9862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Общие сведения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об электронных библиотеках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2000" y="1196752"/>
            <a:ext cx="792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1813" algn="just"/>
            <a:r>
              <a:rPr lang="ru-RU" sz="20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itchFamily="34" charset="0"/>
              </a:rPr>
              <a:t>Электро́нная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itchFamily="34" charset="0"/>
              </a:rPr>
              <a:t>библиоте́ка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это упорядоченная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коллекция разнородных электронных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документов, снабжённых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средствами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навигации 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поиска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Антопольский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А. Б.,    </a:t>
            </a:r>
            <a:r>
              <a:rPr lang="ru-RU" sz="2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Маркарова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Т. С., Данилина Е. А. Правовые и технологические проблемы создания и функционирования электронных библиотек. М. : ПАТЕНТ,  2008.  С. 3)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upload.wikimedia.org/wikipedia/commons/thumb/1/1c/Printing_machine_of_Johanes_Gutenbrg1.jpg/640px-Printing_machine_of_Johanes_Gutenbr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096" y="2971784"/>
            <a:ext cx="1930727" cy="3240000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6/64/Ancientlibraryalex.jpg/800px-Ancientlibraryale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72" y="3284984"/>
            <a:ext cx="2880000" cy="2926800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2000" y="6200968"/>
            <a:ext cx="432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Александрийская библиотека (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 до н.э.)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представлении художника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века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440" y="6200968"/>
            <a:ext cx="432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Печатный станок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Иоганна </a:t>
            </a: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Гутенберга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век)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Проект «</a:t>
            </a:r>
            <a:r>
              <a:rPr lang="ru-RU" sz="2800" dirty="0" err="1" smtClean="0">
                <a:solidFill>
                  <a:srgbClr val="002060"/>
                </a:solidFill>
                <a:latin typeface="Arial Black" pitchFamily="34" charset="0"/>
              </a:rPr>
              <a:t>Гутенберг</a:t>
            </a: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»</a:t>
            </a: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 Black" pitchFamily="34" charset="0"/>
              </a:rPr>
              <a:t>(Project Gutenberg)</a:t>
            </a:r>
            <a:endParaRPr lang="ru-RU" sz="2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http://www.gutenberg.org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t="8828" r="2078" b="7156"/>
          <a:stretch>
            <a:fillRect/>
          </a:stretch>
        </p:blipFill>
        <p:spPr bwMode="auto">
          <a:xfrm>
            <a:off x="251520" y="1388499"/>
            <a:ext cx="8640000" cy="4632789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4578" t="12829" r="4579" b="12490"/>
          <a:stretch>
            <a:fillRect/>
          </a:stretch>
        </p:blipFill>
        <p:spPr bwMode="auto">
          <a:xfrm>
            <a:off x="972160" y="4005064"/>
            <a:ext cx="5040000" cy="258935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 l="1562" t="1683" r="2427" b="1377"/>
          <a:stretch>
            <a:fillRect/>
          </a:stretch>
        </p:blipFill>
        <p:spPr bwMode="auto">
          <a:xfrm>
            <a:off x="6003103" y="4005064"/>
            <a:ext cx="2889377" cy="25884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6512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Общеевропейская цифровая библиотека </a:t>
            </a:r>
            <a:r>
              <a:rPr lang="en-US" sz="2800" dirty="0" smtClean="0">
                <a:solidFill>
                  <a:srgbClr val="002060"/>
                </a:solidFill>
                <a:latin typeface="Arial Black" pitchFamily="34" charset="0"/>
              </a:rPr>
              <a:t>EUROPEANA</a:t>
            </a:r>
            <a:endParaRPr lang="ru-RU" sz="2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 Black" pitchFamily="34" charset="0"/>
              </a:rPr>
              <a:t>http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://www.europeana.eu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050" name="Picture 2" descr="F:\Обз\Europeana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26"/>
          <a:stretch>
            <a:fillRect/>
          </a:stretch>
        </p:blipFill>
        <p:spPr bwMode="auto">
          <a:xfrm>
            <a:off x="251520" y="1412776"/>
            <a:ext cx="8640000" cy="5112568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Обз\Europeana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08"/>
          <a:stretch>
            <a:fillRect/>
          </a:stretch>
        </p:blipFill>
        <p:spPr bwMode="auto">
          <a:xfrm>
            <a:off x="179512" y="3284984"/>
            <a:ext cx="6120000" cy="3456384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t="5957" r="20950" b="17243"/>
          <a:stretch/>
        </p:blipFill>
        <p:spPr bwMode="auto">
          <a:xfrm>
            <a:off x="5436096" y="4149080"/>
            <a:ext cx="3551508" cy="259228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8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Мировая Цифровая Библиотека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(</a:t>
            </a:r>
            <a:r>
              <a:rPr lang="en-US" sz="2800" dirty="0" smtClean="0">
                <a:solidFill>
                  <a:srgbClr val="002060"/>
                </a:solidFill>
                <a:latin typeface="Arial Black" pitchFamily="34" charset="0"/>
              </a:rPr>
              <a:t>World Digital Library)</a:t>
            </a:r>
            <a:endParaRPr lang="ru-RU" sz="2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 Black" pitchFamily="34" charset="0"/>
              </a:rPr>
              <a:t>http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://www.wdl.org/ru/</a:t>
            </a:r>
            <a:endParaRPr lang="ru-RU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8" r="1039" b="8155"/>
          <a:stretch/>
        </p:blipFill>
        <p:spPr bwMode="auto">
          <a:xfrm>
            <a:off x="251520" y="1340768"/>
            <a:ext cx="8640000" cy="422528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F:\Обз\2015-05-04_235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" r="5623"/>
          <a:stretch>
            <a:fillRect/>
          </a:stretch>
        </p:blipFill>
        <p:spPr bwMode="auto">
          <a:xfrm>
            <a:off x="179512" y="3140968"/>
            <a:ext cx="5040560" cy="3532944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5" t="13274" r="22238" b="15606"/>
          <a:stretch/>
        </p:blipFill>
        <p:spPr bwMode="auto">
          <a:xfrm>
            <a:off x="5724128" y="4509120"/>
            <a:ext cx="3240360" cy="216024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0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Национальная</a:t>
            </a:r>
            <a:r>
              <a:rPr lang="en-US" sz="28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электронная библиотека (НЭБ)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 Black" pitchFamily="34" charset="0"/>
              </a:rPr>
              <a:t>http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://</a:t>
            </a:r>
            <a:r>
              <a:rPr lang="ru-RU" sz="2000" dirty="0" err="1" smtClean="0">
                <a:solidFill>
                  <a:srgbClr val="0070C0"/>
                </a:solidFill>
                <a:latin typeface="Arial Black" pitchFamily="34" charset="0"/>
              </a:rPr>
              <a:t>нэб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.</a:t>
            </a:r>
            <a:r>
              <a:rPr lang="ru-RU" sz="2000" dirty="0" err="1" smtClean="0">
                <a:solidFill>
                  <a:srgbClr val="0070C0"/>
                </a:solidFill>
                <a:latin typeface="Arial Black" pitchFamily="34" charset="0"/>
              </a:rPr>
              <a:t>рф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6" t="6605" r="22518" b="31888"/>
          <a:stretch/>
        </p:blipFill>
        <p:spPr bwMode="auto">
          <a:xfrm>
            <a:off x="251520" y="1412776"/>
            <a:ext cx="8640000" cy="5256584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4" t="6120" r="23562" b="3642"/>
          <a:stretch/>
        </p:blipFill>
        <p:spPr bwMode="auto">
          <a:xfrm>
            <a:off x="611560" y="3370000"/>
            <a:ext cx="3456384" cy="329936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62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715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Электронная</a:t>
            </a:r>
            <a:r>
              <a:rPr lang="en-US" sz="28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библиотека </a:t>
            </a:r>
            <a:endParaRPr lang="en-US" sz="2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Российской государственной библиотеки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 Black" pitchFamily="34" charset="0"/>
              </a:rPr>
              <a:t>http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://</a:t>
            </a:r>
            <a:r>
              <a:rPr lang="en-US" sz="2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www.elibrary</a:t>
            </a:r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.</a:t>
            </a:r>
            <a:r>
              <a:rPr lang="en-US" sz="2000" b="1" dirty="0" err="1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rsl</a:t>
            </a:r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.</a:t>
            </a:r>
            <a:r>
              <a:rPr lang="en-US" sz="2000" b="1" dirty="0" err="1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ru</a:t>
            </a:r>
            <a:endParaRPr lang="en-US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/>
          <a:srcRect l="-2" t="6186" r="36736" b="26321"/>
          <a:stretch/>
        </p:blipFill>
        <p:spPr bwMode="auto">
          <a:xfrm>
            <a:off x="251520" y="1412776"/>
            <a:ext cx="8640000" cy="5184576"/>
          </a:xfrm>
          <a:prstGeom prst="rect">
            <a:avLst/>
          </a:prstGeom>
          <a:ln w="1905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136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715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ДОКУСФЕРА – электронный фонд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Российской национальной библиотеки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 Black" pitchFamily="34" charset="0"/>
              </a:rPr>
              <a:t>http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://</a:t>
            </a:r>
            <a:r>
              <a:rPr lang="en-US" sz="2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www.leb.nlr</a:t>
            </a:r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.</a:t>
            </a:r>
            <a:r>
              <a:rPr lang="en-US" sz="2000" b="1" dirty="0" err="1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ru</a:t>
            </a:r>
            <a:endParaRPr lang="en-US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 l="10835" t="9335" r="10823" b="13353"/>
          <a:stretch>
            <a:fillRect/>
          </a:stretch>
        </p:blipFill>
        <p:spPr bwMode="auto">
          <a:xfrm>
            <a:off x="251520" y="1340768"/>
            <a:ext cx="8640000" cy="5328592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136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715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Президентская библиотека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имени Б.</a:t>
            </a:r>
            <a:r>
              <a:rPr lang="en-US" sz="28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Н. Ельцина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 Black" pitchFamily="34" charset="0"/>
              </a:rPr>
              <a:t>http</a:t>
            </a:r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://</a:t>
            </a:r>
            <a:r>
              <a:rPr lang="en-US" sz="2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www.prlib</a:t>
            </a:r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.</a:t>
            </a:r>
            <a:r>
              <a:rPr lang="en-US" sz="2000" b="1" dirty="0" err="1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ru</a:t>
            </a:r>
            <a:endParaRPr lang="en-US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8568" t="8482" r="19342" b="23298"/>
          <a:stretch/>
        </p:blipFill>
        <p:spPr bwMode="auto">
          <a:xfrm>
            <a:off x="251520" y="1340768"/>
            <a:ext cx="8640000" cy="5328592"/>
          </a:xfrm>
          <a:prstGeom prst="rect">
            <a:avLst/>
          </a:prstGeom>
          <a:ln w="1270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136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1611</TotalTime>
  <Words>294</Words>
  <Application>Microsoft Office PowerPoint</Application>
  <PresentationFormat>Экран (4:3)</PresentationFormat>
  <Paragraphs>68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ЭЛЕКТРОННЫЕ БИБЛИОТЕКИ ИСТОРИЧЕСКОЙ ТЕМАТИКИ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ЭЛЕКТРОННЫЕ  БИБЛИОТЕКИ   ОНЛАЙН</dc:title>
  <dc:creator>Белый ветер</dc:creator>
  <cp:lastModifiedBy>ПЦПИ</cp:lastModifiedBy>
  <cp:revision>224</cp:revision>
  <dcterms:created xsi:type="dcterms:W3CDTF">2015-04-25T17:36:27Z</dcterms:created>
  <dcterms:modified xsi:type="dcterms:W3CDTF">2015-06-02T07:48:42Z</dcterms:modified>
</cp:coreProperties>
</file>